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22"/>
  </p:notesMasterIdLst>
  <p:sldIdLst>
    <p:sldId id="270" r:id="rId5"/>
    <p:sldId id="256" r:id="rId6"/>
    <p:sldId id="283" r:id="rId7"/>
    <p:sldId id="284" r:id="rId8"/>
    <p:sldId id="272" r:id="rId9"/>
    <p:sldId id="286" r:id="rId10"/>
    <p:sldId id="287" r:id="rId11"/>
    <p:sldId id="294" r:id="rId12"/>
    <p:sldId id="288" r:id="rId13"/>
    <p:sldId id="289" r:id="rId14"/>
    <p:sldId id="274" r:id="rId15"/>
    <p:sldId id="290" r:id="rId16"/>
    <p:sldId id="279" r:id="rId17"/>
    <p:sldId id="291" r:id="rId18"/>
    <p:sldId id="285" r:id="rId19"/>
    <p:sldId id="292" r:id="rId20"/>
    <p:sldId id="293" r:id="rId21"/>
  </p:sldIdLst>
  <p:sldSz cx="9144000" cy="6858000" type="screen4x3"/>
  <p:notesSz cx="6858000" cy="9144000"/>
  <p:embeddedFontLst>
    <p:embeddedFont>
      <p:font typeface="Bahnschrift Condensed" panose="020B0502040204020203" pitchFamily="34" charset="0"/>
      <p:regular r:id="rId23"/>
      <p:bold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メイリオ" panose="020B0604030504040204" pitchFamily="34" charset="-128"/>
      <p:regular r:id="rId29"/>
      <p:bold r:id="rId30"/>
      <p:italic r:id="rId31"/>
      <p:boldItalic r:id="rId32"/>
    </p:embeddedFont>
    <p:embeddedFont>
      <p:font typeface="游ゴシック" panose="020B0400000000000000" pitchFamily="34" charset="-128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7C80"/>
    <a:srgbClr val="FFFF99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65E080-EB7C-2A4F-9D2E-249F25A43AE1}" v="369" dt="2020-02-06T06:39:32.730"/>
    <p1510:client id="{342140D6-0B83-4D33-B567-69CC6FDD3943}" v="5072" dt="2020-02-06T05:53:00.1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1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72246-DBFD-4EF9-A53E-3603791B3A16}" type="datetimeFigureOut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233A8A-C14E-4B21-B228-4D1831F8ED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9733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4AD6-C6A9-4C5E-9788-5C2956ACA0A8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2300" y="6492873"/>
            <a:ext cx="2057400" cy="365125"/>
          </a:xfrm>
        </p:spPr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000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96CDE-FCEC-4058-B41A-998C8FCC4EBB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93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B13BB-D60E-4F0F-97CD-09689C5E4BBA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187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0AB36-C508-40AE-B247-FC9A50C8DBAB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6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DB782-27F3-4FB3-ACB7-CDC9C0AFB335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890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118D1-0398-4067-9E1C-38DF593B8084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0414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CC487-9278-492A-9780-752495BDFA7F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7283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C08CC-CBF0-4394-86CE-A092A6A51B4B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95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868A3-9745-4A15-BE94-C4602B5C659F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5379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3E00E-426C-48D1-B2CB-F76EB1D20E37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958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257D-7C86-4F08-99ED-0A1F3A3FAC23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30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51749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8F90C-90C9-47DA-9961-AED210D9633D}" type="datetime1">
              <a:rPr kumimoji="1" lang="ja-JP" altLang="en-US" smtClean="0"/>
              <a:t>2020/2/6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49287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0000"/>
                </a:solidFill>
                <a:latin typeface="Bahnschrift Condensed" panose="020B0502040204020203" pitchFamily="34" charset="0"/>
              </a:defRPr>
            </a:lvl1pPr>
          </a:lstStyle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  <a:latin typeface="Bahnschrift Condensed" panose="020B0502040204020203" pitchFamily="34" charset="0"/>
              </a:defRPr>
            </a:lvl1pPr>
          </a:lstStyle>
          <a:p>
            <a:fld id="{A1D1B427-6BB8-45E6-A1F2-9E04AE67DC91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386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9EBA0994-951E-4FE0-B26A-83BD0CE7793D}"/>
              </a:ext>
            </a:extLst>
          </p:cNvPr>
          <p:cNvSpPr txBox="1"/>
          <p:nvPr/>
        </p:nvSpPr>
        <p:spPr>
          <a:xfrm>
            <a:off x="415419" y="538799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●更新履歴</a:t>
            </a:r>
          </a:p>
        </p:txBody>
      </p:sp>
      <p:graphicFrame>
        <p:nvGraphicFramePr>
          <p:cNvPr id="43" name="表 42">
            <a:extLst>
              <a:ext uri="{FF2B5EF4-FFF2-40B4-BE49-F238E27FC236}">
                <a16:creationId xmlns:a16="http://schemas.microsoft.com/office/drawing/2014/main" id="{E6AEA78D-08BD-4515-B35D-A340838DE4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899766"/>
              </p:ext>
            </p:extLst>
          </p:nvPr>
        </p:nvGraphicFramePr>
        <p:xfrm>
          <a:off x="599845" y="969361"/>
          <a:ext cx="671766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7568">
                  <a:extLst>
                    <a:ext uri="{9D8B030D-6E8A-4147-A177-3AD203B41FA5}">
                      <a16:colId xmlns:a16="http://schemas.microsoft.com/office/drawing/2014/main" val="2274898723"/>
                    </a:ext>
                  </a:extLst>
                </a:gridCol>
                <a:gridCol w="3254693">
                  <a:extLst>
                    <a:ext uri="{9D8B030D-6E8A-4147-A177-3AD203B41FA5}">
                      <a16:colId xmlns:a16="http://schemas.microsoft.com/office/drawing/2014/main" val="3224386025"/>
                    </a:ext>
                  </a:extLst>
                </a:gridCol>
                <a:gridCol w="2605405">
                  <a:extLst>
                    <a:ext uri="{9D8B030D-6E8A-4147-A177-3AD203B41FA5}">
                      <a16:colId xmlns:a16="http://schemas.microsoft.com/office/drawing/2014/main" val="25352420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更新日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主な内容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備考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926113"/>
                  </a:ext>
                </a:extLst>
              </a:tr>
              <a:tr h="211158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2019.12.02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書類作成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9165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2019.12.10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・効果分類について記載作成。（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P.5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・効果分類についてパラメータ追記（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P.6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38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2019.12.12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・発生タイミングについて追加（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P.6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・パラメータ共通項目の追加効果について説明追加（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P.6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・パラメータ変化系の説明追加と指定の仕方修正（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P.7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・属性変化に無属性追加（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P.7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・状態変化系全般修正（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P.8-9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273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2019.12.20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・結晶に名前を付けるにあたり記載を修正。（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P.2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・効果の累積と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TR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カードを変えた際の挙動に関して追記。（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P.3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2877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2019.12.23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・状態変化系仕様を</a:t>
                      </a:r>
                      <a:r>
                        <a:rPr kumimoji="1" lang="en-US" altLang="ja-JP" sz="800" err="1">
                          <a:latin typeface="+mn-ea"/>
                          <a:ea typeface="+mn-ea"/>
                        </a:rPr>
                        <a:t>PRG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提案のように修正。（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P.8-9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66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2020.1.27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・バリア系の効果実現に対して仕様追記。（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P.10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・回復系効果の仕様追記。（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P.11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2959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2020.1.27b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・状態異常に関する修正。（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P.10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446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2020.1.28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・属性変化系に対してメモ追記。（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P.8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 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・状態異常に関して再修正。（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P.10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 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4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2020.1.128b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・パラメータ変化の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HP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に関して記載変更。（</a:t>
                      </a:r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P.7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8929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>
                          <a:latin typeface="+mn-ea"/>
                          <a:ea typeface="+mn-ea"/>
                        </a:rPr>
                        <a:t>2020.2.5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・各項目の効果概要を追記（</a:t>
                      </a:r>
                      <a:r>
                        <a:rPr kumimoji="1" lang="en-US" altLang="ja-JP" sz="800" dirty="0">
                          <a:latin typeface="+mn-ea"/>
                          <a:ea typeface="+mn-ea"/>
                        </a:rPr>
                        <a:t>P.2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～</a:t>
                      </a:r>
                      <a:r>
                        <a:rPr kumimoji="1" lang="en-US" altLang="ja-JP" sz="800" dirty="0">
                          <a:latin typeface="+mn-ea"/>
                          <a:ea typeface="+mn-ea"/>
                        </a:rPr>
                        <a:t>4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4962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n-ea"/>
                          <a:ea typeface="+mn-ea"/>
                        </a:rPr>
                        <a:t>2020.2.6</a:t>
                      </a:r>
                      <a:endParaRPr kumimoji="1" lang="ja-JP" altLang="en-US" sz="80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・結晶の概要へ修正。（</a:t>
                      </a:r>
                      <a:r>
                        <a:rPr kumimoji="1" lang="en-US" altLang="ja-JP" sz="800" dirty="0">
                          <a:latin typeface="+mn-ea"/>
                          <a:ea typeface="+mn-ea"/>
                        </a:rPr>
                        <a:t>P.3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 dirty="0"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・各カテゴリごとの効果解説を大幅リニューアル。（</a:t>
                      </a:r>
                      <a:r>
                        <a:rPr kumimoji="1" lang="en-US" altLang="ja-JP" sz="800" dirty="0">
                          <a:latin typeface="+mn-ea"/>
                          <a:ea typeface="+mn-ea"/>
                        </a:rPr>
                        <a:t>P.5〜17</a:t>
                      </a:r>
                      <a:r>
                        <a:rPr kumimoji="1" lang="ja-JP" altLang="en-US" sz="800">
                          <a:latin typeface="+mn-ea"/>
                          <a:ea typeface="+mn-ea"/>
                        </a:rPr>
                        <a:t>）</a:t>
                      </a:r>
                      <a:endParaRPr kumimoji="1" lang="en-US" altLang="ja-JP" sz="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465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8009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710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●ＴＲスキル効果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41601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ＴＲスキルに付随される効果については、様々なものが用意される。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158413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○概要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494671"/>
            <a:ext cx="483337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大きな効果としては３つ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1</a:t>
            </a:r>
            <a:r>
              <a:rPr kumimoji="1" lang="ja-JP" altLang="en-US" sz="1000">
                <a:latin typeface="+mn-ea"/>
              </a:rPr>
              <a:t>．バフ（部隊に対して）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2</a:t>
            </a:r>
            <a:r>
              <a:rPr kumimoji="1" lang="ja-JP" altLang="en-US" sz="1000">
                <a:latin typeface="+mn-ea"/>
              </a:rPr>
              <a:t>．デバフ（怪獣に対して）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3</a:t>
            </a:r>
            <a:r>
              <a:rPr kumimoji="1" lang="ja-JP" altLang="en-US" sz="1000">
                <a:latin typeface="+mn-ea"/>
              </a:rPr>
              <a:t>．無効化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4</a:t>
            </a:r>
            <a:r>
              <a:rPr kumimoji="1" lang="ja-JP" altLang="en-US" sz="1000">
                <a:latin typeface="+mn-ea"/>
              </a:rPr>
              <a:t>．状態異常付与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5</a:t>
            </a:r>
            <a:r>
              <a:rPr kumimoji="1" lang="ja-JP" altLang="en-US" sz="1000">
                <a:latin typeface="+mn-ea"/>
              </a:rPr>
              <a:t>．</a:t>
            </a:r>
            <a:r>
              <a:rPr kumimoji="1" lang="ja-JP" altLang="en-US" sz="1000"/>
              <a:t>回復（直、リジェネ、解除）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※1</a:t>
            </a:r>
            <a:r>
              <a:rPr kumimoji="1" lang="ja-JP" altLang="en-US" sz="1000">
                <a:latin typeface="+mn-ea"/>
              </a:rPr>
              <a:t>～</a:t>
            </a:r>
            <a:r>
              <a:rPr kumimoji="1" lang="en-US" altLang="ja-JP" sz="1000">
                <a:latin typeface="+mn-ea"/>
              </a:rPr>
              <a:t>3</a:t>
            </a:r>
            <a:r>
              <a:rPr kumimoji="1" lang="ja-JP" altLang="en-US" sz="1000">
                <a:latin typeface="+mn-ea"/>
              </a:rPr>
              <a:t>は前述のバトル効果、リーダー効果とほぼ同じなので内容は割愛する。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94CF1DC-6392-4DEB-AEC0-51DC4A0C9E95}"/>
              </a:ext>
            </a:extLst>
          </p:cNvPr>
          <p:cNvSpPr txBox="1"/>
          <p:nvPr/>
        </p:nvSpPr>
        <p:spPr>
          <a:xfrm>
            <a:off x="630860" y="3152001"/>
            <a:ext cx="1502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4</a:t>
            </a:r>
            <a:r>
              <a:rPr kumimoji="1" lang="ja-JP" altLang="en-US" sz="1200" b="1"/>
              <a:t>．状態異常付与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5C990ED-8F62-4DEB-9529-E1C4A2382713}"/>
              </a:ext>
            </a:extLst>
          </p:cNvPr>
          <p:cNvSpPr txBox="1"/>
          <p:nvPr/>
        </p:nvSpPr>
        <p:spPr>
          <a:xfrm>
            <a:off x="809958" y="3506817"/>
            <a:ext cx="2236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怪獣に対して状態異常を付与する。</a:t>
            </a:r>
            <a:endParaRPr kumimoji="1" lang="en-US" altLang="ja-JP" sz="10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0D916FA-5DC8-448E-90B4-7BBE9D94C029}"/>
              </a:ext>
            </a:extLst>
          </p:cNvPr>
          <p:cNvSpPr txBox="1"/>
          <p:nvPr/>
        </p:nvSpPr>
        <p:spPr>
          <a:xfrm>
            <a:off x="809958" y="380734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・状態設定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9218670-607E-4F0E-A5D9-E37D81006776}"/>
              </a:ext>
            </a:extLst>
          </p:cNvPr>
          <p:cNvSpPr txBox="1"/>
          <p:nvPr/>
        </p:nvSpPr>
        <p:spPr>
          <a:xfrm>
            <a:off x="1030531" y="4084347"/>
            <a:ext cx="6468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対象の状態を変化させる。状態についてはさらに</a:t>
            </a:r>
            <a:r>
              <a:rPr kumimoji="1" lang="en-US" altLang="ja-JP" sz="1000"/>
              <a:t>3</a:t>
            </a:r>
            <a:r>
              <a:rPr kumimoji="1" lang="ja-JP" altLang="en-US" sz="1000"/>
              <a:t>つに分類され、</a:t>
            </a:r>
            <a:endParaRPr kumimoji="1" lang="en-US" altLang="ja-JP" sz="1000"/>
          </a:p>
          <a:p>
            <a:r>
              <a:rPr kumimoji="1" lang="ja-JP" altLang="en-US" sz="1000"/>
              <a:t>パラメータ系と変化系になる。それぞれ設定する値が異なる。また、効果が発生するかどうかの確率を持つ。</a:t>
            </a:r>
            <a:endParaRPr kumimoji="1" lang="en-US" altLang="ja-JP" sz="1000"/>
          </a:p>
        </p:txBody>
      </p:sp>
      <p:graphicFrame>
        <p:nvGraphicFramePr>
          <p:cNvPr id="19" name="表 2">
            <a:extLst>
              <a:ext uri="{FF2B5EF4-FFF2-40B4-BE49-F238E27FC236}">
                <a16:creationId xmlns:a16="http://schemas.microsoft.com/office/drawing/2014/main" id="{FEA6E042-DFE7-4AAF-98BB-F2D095943B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2392733"/>
              </p:ext>
            </p:extLst>
          </p:nvPr>
        </p:nvGraphicFramePr>
        <p:xfrm>
          <a:off x="1100022" y="4571926"/>
          <a:ext cx="5098416" cy="7315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状態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：毒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：酸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：睡眠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：麻痺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：減退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発生率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～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100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515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629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5E2C6B2-0BE8-423E-83EC-80598297D03B}"/>
              </a:ext>
            </a:extLst>
          </p:cNvPr>
          <p:cNvSpPr txBox="1"/>
          <p:nvPr/>
        </p:nvSpPr>
        <p:spPr>
          <a:xfrm>
            <a:off x="809958" y="2235351"/>
            <a:ext cx="441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b="1"/>
              <a:t>・毒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ADE63680-9C1D-4187-A59D-FA9C691CAFBE}"/>
              </a:ext>
            </a:extLst>
          </p:cNvPr>
          <p:cNvSpPr txBox="1"/>
          <p:nvPr/>
        </p:nvSpPr>
        <p:spPr>
          <a:xfrm>
            <a:off x="1056179" y="2522455"/>
            <a:ext cx="2400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最大</a:t>
            </a:r>
            <a:r>
              <a:rPr kumimoji="1" lang="en-US" altLang="ja-JP" sz="1000"/>
              <a:t>HP</a:t>
            </a:r>
            <a:r>
              <a:rPr kumimoji="1" lang="ja-JP" altLang="en-US" sz="1000"/>
              <a:t>の割合に対する継続ダメージ。</a:t>
            </a:r>
            <a:endParaRPr kumimoji="1" lang="en-US" altLang="ja-JP" sz="1000"/>
          </a:p>
        </p:txBody>
      </p:sp>
      <p:graphicFrame>
        <p:nvGraphicFramePr>
          <p:cNvPr id="28" name="表 2">
            <a:extLst>
              <a:ext uri="{FF2B5EF4-FFF2-40B4-BE49-F238E27FC236}">
                <a16:creationId xmlns:a16="http://schemas.microsoft.com/office/drawing/2014/main" id="{6509533F-47A5-4216-9304-7D4AEB2D90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923783"/>
              </p:ext>
            </p:extLst>
          </p:nvPr>
        </p:nvGraphicFramePr>
        <p:xfrm>
          <a:off x="1062223" y="2827713"/>
          <a:ext cx="6052162" cy="975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275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ダメージ発生間隔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スリップダメージが発生する間隔。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ダメージ割合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最大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に対する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%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として設定する。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187908"/>
                  </a:ext>
                </a:extLst>
              </a:tr>
            </a:tbl>
          </a:graphicData>
        </a:graphic>
      </p:graphicFrame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2860EB0-F88F-49EB-AF7C-001F79B4C166}"/>
              </a:ext>
            </a:extLst>
          </p:cNvPr>
          <p:cNvSpPr txBox="1"/>
          <p:nvPr/>
        </p:nvSpPr>
        <p:spPr>
          <a:xfrm>
            <a:off x="809958" y="3862110"/>
            <a:ext cx="441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b="1"/>
              <a:t>・酸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DE5CEC1B-7FB9-4D8A-BCFB-ED4BC1118429}"/>
              </a:ext>
            </a:extLst>
          </p:cNvPr>
          <p:cNvSpPr txBox="1"/>
          <p:nvPr/>
        </p:nvSpPr>
        <p:spPr>
          <a:xfrm>
            <a:off x="1056179" y="4149214"/>
            <a:ext cx="159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/>
              <a:t>固定値の継続ダメージ。</a:t>
            </a:r>
            <a:endParaRPr kumimoji="1" lang="en-US" altLang="ja-JP" sz="1000"/>
          </a:p>
        </p:txBody>
      </p:sp>
      <p:graphicFrame>
        <p:nvGraphicFramePr>
          <p:cNvPr id="31" name="表 2">
            <a:extLst>
              <a:ext uri="{FF2B5EF4-FFF2-40B4-BE49-F238E27FC236}">
                <a16:creationId xmlns:a16="http://schemas.microsoft.com/office/drawing/2014/main" id="{49BF54D9-C7E6-4A03-9A30-94D11107D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118512"/>
              </p:ext>
            </p:extLst>
          </p:nvPr>
        </p:nvGraphicFramePr>
        <p:xfrm>
          <a:off x="1062223" y="4454472"/>
          <a:ext cx="6052162" cy="975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ダメージ発生間隔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スリップダメージが発生する間隔。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ダメージ値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直値で設定。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187908"/>
                  </a:ext>
                </a:extLst>
              </a:tr>
            </a:tbl>
          </a:graphicData>
        </a:graphic>
      </p:graphicFrame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D54AF80-0F53-4515-B37A-015C4D7C240E}"/>
              </a:ext>
            </a:extLst>
          </p:cNvPr>
          <p:cNvSpPr txBox="1"/>
          <p:nvPr/>
        </p:nvSpPr>
        <p:spPr>
          <a:xfrm>
            <a:off x="809958" y="538799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・睡眠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4614FFC-B6FE-4582-A837-9FFBED1175A2}"/>
              </a:ext>
            </a:extLst>
          </p:cNvPr>
          <p:cNvSpPr txBox="1"/>
          <p:nvPr/>
        </p:nvSpPr>
        <p:spPr>
          <a:xfrm>
            <a:off x="1056179" y="825903"/>
            <a:ext cx="63401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一定期間怪獣の行動が止まる。</a:t>
            </a:r>
            <a:endParaRPr kumimoji="1" lang="en-US" altLang="ja-JP" sz="1000"/>
          </a:p>
          <a:p>
            <a:r>
              <a:rPr kumimoji="1" lang="ja-JP" altLang="en-US" sz="1000"/>
              <a:t>この間、怪獣のクールタイムは進行しない。攻撃を受けるたびに、下記の起きる確率を加算して計算する。</a:t>
            </a:r>
            <a:endParaRPr kumimoji="1" lang="en-US" altLang="ja-JP" sz="1000"/>
          </a:p>
          <a:p>
            <a:r>
              <a:rPr kumimoji="1" lang="ja-JP" altLang="en-US" sz="1000"/>
              <a:t>（ダメージではなく各攻撃毎に加算される）</a:t>
            </a:r>
            <a:endParaRPr kumimoji="1" lang="en-US" altLang="ja-JP" sz="1000"/>
          </a:p>
        </p:txBody>
      </p:sp>
      <p:graphicFrame>
        <p:nvGraphicFramePr>
          <p:cNvPr id="39" name="表 2">
            <a:extLst>
              <a:ext uri="{FF2B5EF4-FFF2-40B4-BE49-F238E27FC236}">
                <a16:creationId xmlns:a16="http://schemas.microsoft.com/office/drawing/2014/main" id="{D06CE05F-CB8B-4E51-A8BF-BECA9C89A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517725"/>
              </p:ext>
            </p:extLst>
          </p:nvPr>
        </p:nvGraphicFramePr>
        <p:xfrm>
          <a:off x="1062223" y="1441866"/>
          <a:ext cx="6052162" cy="7315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540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覚醒率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～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100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6546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1021D9B-8CEB-4479-9491-6C5F2AD6D304}"/>
              </a:ext>
            </a:extLst>
          </p:cNvPr>
          <p:cNvSpPr txBox="1"/>
          <p:nvPr/>
        </p:nvSpPr>
        <p:spPr>
          <a:xfrm>
            <a:off x="809958" y="3231324"/>
            <a:ext cx="312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・状態異常の累積について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20200127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22F850E-E3DC-47E1-9995-7780D7D786B1}"/>
              </a:ext>
            </a:extLst>
          </p:cNvPr>
          <p:cNvSpPr txBox="1"/>
          <p:nvPr/>
        </p:nvSpPr>
        <p:spPr>
          <a:xfrm>
            <a:off x="1071144" y="3810100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一旦状態異常にかかると、怪獣は耐性値を持つようになる。（部隊はない）</a:t>
            </a:r>
            <a:endParaRPr kumimoji="1" lang="en-US" altLang="ja-JP" sz="1000"/>
          </a:p>
          <a:p>
            <a:r>
              <a:rPr kumimoji="1" lang="ja-JP" altLang="en-US" sz="1000"/>
              <a:t>一回かかるごとに耐性値</a:t>
            </a:r>
            <a:r>
              <a:rPr kumimoji="1" lang="en-US" altLang="ja-JP" sz="1000"/>
              <a:t>10</a:t>
            </a:r>
            <a:r>
              <a:rPr kumimoji="1" lang="ja-JP" altLang="en-US" sz="1000"/>
              <a:t>％が増加する。</a:t>
            </a:r>
            <a:endParaRPr kumimoji="1" lang="en-US" altLang="ja-JP" sz="1000"/>
          </a:p>
          <a:p>
            <a:r>
              <a:rPr kumimoji="1" lang="ja-JP" altLang="en-US" sz="1000"/>
              <a:t>この耐性値は、効果の発生が起こるときに耐性値の判定を行い、成功するとその効果は追加で発生しない。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/>
              <a:t>この耐性は発生後</a:t>
            </a:r>
            <a:r>
              <a:rPr kumimoji="1" lang="en-US" altLang="ja-JP" sz="1000"/>
              <a:t>30</a:t>
            </a:r>
            <a:r>
              <a:rPr kumimoji="1" lang="ja-JP" altLang="en-US" sz="1000"/>
              <a:t>秒（仮）で解除されるが、耐性値があるときに再度くらって耐性が増えると</a:t>
            </a:r>
            <a:endParaRPr kumimoji="1" lang="en-US" altLang="ja-JP" sz="1000"/>
          </a:p>
          <a:p>
            <a:r>
              <a:rPr kumimoji="1" lang="ja-JP" altLang="en-US" sz="1000"/>
              <a:t>その</a:t>
            </a:r>
            <a:r>
              <a:rPr kumimoji="1" lang="en-US" altLang="ja-JP" sz="1000"/>
              <a:t>30</a:t>
            </a:r>
            <a:r>
              <a:rPr kumimoji="1" lang="ja-JP" altLang="en-US" sz="1000"/>
              <a:t>秒は再度リセットされる。</a:t>
            </a:r>
            <a:endParaRPr kumimoji="1" lang="en-US" altLang="ja-JP" sz="10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7163FE3-4369-41B4-84A9-1A886A098E88}"/>
              </a:ext>
            </a:extLst>
          </p:cNvPr>
          <p:cNvSpPr txBox="1"/>
          <p:nvPr/>
        </p:nvSpPr>
        <p:spPr>
          <a:xfrm>
            <a:off x="962358" y="3536101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b="1"/>
              <a:t>-</a:t>
            </a:r>
            <a:r>
              <a:rPr kumimoji="1" lang="ja-JP" altLang="en-US" sz="1000" b="1"/>
              <a:t>耐性値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C0287EA-DB39-4798-9766-F1912383A5DD}"/>
              </a:ext>
            </a:extLst>
          </p:cNvPr>
          <p:cNvSpPr txBox="1"/>
          <p:nvPr/>
        </p:nvSpPr>
        <p:spPr>
          <a:xfrm>
            <a:off x="962357" y="4958112"/>
            <a:ext cx="8803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b="1"/>
              <a:t>-</a:t>
            </a:r>
            <a:r>
              <a:rPr kumimoji="1" lang="ja-JP" altLang="en-US" sz="1000" b="1"/>
              <a:t>効果上書き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F89A677C-EF51-4E18-B1FB-C05EB6AAF9CA}"/>
              </a:ext>
            </a:extLst>
          </p:cNvPr>
          <p:cNvSpPr txBox="1"/>
          <p:nvPr/>
        </p:nvSpPr>
        <p:spPr>
          <a:xfrm>
            <a:off x="962357" y="5232111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状態異常中、上記の耐性を突破し、追加で同じ状態異常になった場合、</a:t>
            </a:r>
            <a:endParaRPr kumimoji="1" lang="en-US" altLang="ja-JP" sz="1000"/>
          </a:p>
          <a:p>
            <a:r>
              <a:rPr kumimoji="1" lang="ja-JP" altLang="en-US" sz="1000"/>
              <a:t>今までの効果（時間）はキャンセルされ、改めてその状態異常にかかることになる。</a:t>
            </a:r>
            <a:endParaRPr kumimoji="1" lang="en-US" altLang="ja-JP" sz="100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21C84C53-3EF5-4D76-ABB4-FE79C0243688}"/>
              </a:ext>
            </a:extLst>
          </p:cNvPr>
          <p:cNvSpPr txBox="1"/>
          <p:nvPr/>
        </p:nvSpPr>
        <p:spPr>
          <a:xfrm>
            <a:off x="962357" y="5756706"/>
            <a:ext cx="11368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b="1"/>
              <a:t>-</a:t>
            </a:r>
            <a:r>
              <a:rPr kumimoji="1" lang="ja-JP" altLang="en-US" sz="1000" b="1"/>
              <a:t>異なる状態異常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DB2AD7B-BA3B-406F-8B34-18B223E9DF9B}"/>
              </a:ext>
            </a:extLst>
          </p:cNvPr>
          <p:cNvSpPr txBox="1"/>
          <p:nvPr/>
        </p:nvSpPr>
        <p:spPr>
          <a:xfrm>
            <a:off x="962357" y="6030705"/>
            <a:ext cx="3775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毒とマヒなど異なる状態異常は上記関係なく同時にかかる。</a:t>
            </a:r>
            <a:endParaRPr kumimoji="1" lang="en-US" altLang="ja-JP" sz="10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7BEEB74-DD4B-4E9E-9DE2-18168A262DF8}"/>
              </a:ext>
            </a:extLst>
          </p:cNvPr>
          <p:cNvSpPr txBox="1"/>
          <p:nvPr/>
        </p:nvSpPr>
        <p:spPr>
          <a:xfrm>
            <a:off x="809958" y="684558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・減退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FE4EA4C6-76CA-4189-94F1-E6EC92B09EB2}"/>
              </a:ext>
            </a:extLst>
          </p:cNvPr>
          <p:cNvSpPr txBox="1"/>
          <p:nvPr/>
        </p:nvSpPr>
        <p:spPr>
          <a:xfrm>
            <a:off x="1056179" y="971662"/>
            <a:ext cx="40318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バフとは別口の状態異常。回復で解除できるのがデバフとの違い。</a:t>
            </a:r>
            <a:endParaRPr kumimoji="1" lang="en-US" altLang="ja-JP" sz="1000"/>
          </a:p>
        </p:txBody>
      </p:sp>
      <p:graphicFrame>
        <p:nvGraphicFramePr>
          <p:cNvPr id="28" name="表 2">
            <a:extLst>
              <a:ext uri="{FF2B5EF4-FFF2-40B4-BE49-F238E27FC236}">
                <a16:creationId xmlns:a16="http://schemas.microsoft.com/office/drawing/2014/main" id="{31F3DF76-0E52-486A-9606-F29AF99478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322749"/>
              </p:ext>
            </p:extLst>
          </p:nvPr>
        </p:nvGraphicFramePr>
        <p:xfrm>
          <a:off x="1062223" y="1276920"/>
          <a:ext cx="6052162" cy="18288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がないので、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怪獣の攻撃にたいする攻撃力に掛かる値となる。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DEF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怪獣の全部位に防御係数を減らす。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187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怪獣のクールタイムに対してかかる。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クールタイムは多い方が弱くなるため計算としては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1/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設定値をかけるようになる。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73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1484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9BB1252-38B9-4FC9-BED9-79EC6ADD6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5ED283D-8E1D-4481-A639-75599911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A331A96-5846-441E-96BB-0BEB864191D6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D10DDEE-A866-42F6-839D-2F79BD8C5B7F}"/>
              </a:ext>
            </a:extLst>
          </p:cNvPr>
          <p:cNvSpPr txBox="1"/>
          <p:nvPr/>
        </p:nvSpPr>
        <p:spPr>
          <a:xfrm>
            <a:off x="591845" y="538799"/>
            <a:ext cx="1040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5</a:t>
            </a:r>
            <a:r>
              <a:rPr kumimoji="1" lang="ja-JP" altLang="en-US" sz="1200" b="1"/>
              <a:t>．回復系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386C269-AEE4-4310-B0D1-FD5AFCABA169}"/>
              </a:ext>
            </a:extLst>
          </p:cNvPr>
          <p:cNvSpPr txBox="1"/>
          <p:nvPr/>
        </p:nvSpPr>
        <p:spPr>
          <a:xfrm>
            <a:off x="768271" y="846576"/>
            <a:ext cx="60837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打ち合わせにて回復の種類が色々あったり、パラメータ変化系と明確に異なるため、仕様を分割した。</a:t>
            </a:r>
            <a:endParaRPr kumimoji="1" lang="en-US" altLang="ja-JP" sz="10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93C7071-1105-4739-9EC3-0A3DC476447C}"/>
              </a:ext>
            </a:extLst>
          </p:cNvPr>
          <p:cNvSpPr txBox="1"/>
          <p:nvPr/>
        </p:nvSpPr>
        <p:spPr>
          <a:xfrm>
            <a:off x="768271" y="1123575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・ＨＰ回復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9CAB194-0CF4-4699-92F6-EA55C1270AFE}"/>
              </a:ext>
            </a:extLst>
          </p:cNvPr>
          <p:cNvSpPr txBox="1"/>
          <p:nvPr/>
        </p:nvSpPr>
        <p:spPr>
          <a:xfrm>
            <a:off x="990109" y="1400574"/>
            <a:ext cx="4456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部隊の</a:t>
            </a:r>
            <a:r>
              <a:rPr kumimoji="1" lang="en-US" altLang="ja-JP" sz="1000"/>
              <a:t>HP</a:t>
            </a:r>
            <a:r>
              <a:rPr kumimoji="1" lang="ja-JP" altLang="en-US" sz="1000"/>
              <a:t>（被ダメージ）の値を回復させる効果。</a:t>
            </a:r>
            <a:endParaRPr kumimoji="1" lang="en-US" altLang="ja-JP" sz="1000"/>
          </a:p>
          <a:p>
            <a:r>
              <a:rPr kumimoji="1" lang="ja-JP" altLang="en-US" sz="1000"/>
              <a:t>部隊の最大</a:t>
            </a:r>
            <a:r>
              <a:rPr kumimoji="1" lang="en-US" altLang="ja-JP" sz="1000"/>
              <a:t>HP</a:t>
            </a:r>
            <a:r>
              <a:rPr kumimoji="1" lang="ja-JP" altLang="en-US" sz="1000"/>
              <a:t>を超えた分は無視する。</a:t>
            </a:r>
            <a:r>
              <a:rPr kumimoji="1" lang="en-US" altLang="ja-JP" sz="1000"/>
              <a:t>TR</a:t>
            </a:r>
            <a:r>
              <a:rPr kumimoji="1" lang="ja-JP" altLang="en-US" sz="1000"/>
              <a:t>スキルでの「回復」とは異なる。</a:t>
            </a:r>
            <a:endParaRPr kumimoji="1" lang="en-US" altLang="ja-JP" sz="100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B204DE71-276A-4586-B72D-CF9D91320A0C}"/>
              </a:ext>
            </a:extLst>
          </p:cNvPr>
          <p:cNvSpPr/>
          <p:nvPr/>
        </p:nvSpPr>
        <p:spPr>
          <a:xfrm>
            <a:off x="6248636" y="1333849"/>
            <a:ext cx="2702418" cy="108218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メモ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en-US" altLang="ja-JP" sz="1000">
                <a:solidFill>
                  <a:schemeClr val="tx1"/>
                </a:solidFill>
              </a:rPr>
              <a:t>TR</a:t>
            </a:r>
            <a:r>
              <a:rPr kumimoji="1" lang="ja-JP" altLang="en-US" sz="1000">
                <a:solidFill>
                  <a:schemeClr val="tx1"/>
                </a:solidFill>
              </a:rPr>
              <a:t>スキルのスキルは各キャラの能力値に応じて回復するものだが、効果での回復は直値、もしくは割合によって回復する。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発動条件とともに運用する想定。</a:t>
            </a:r>
          </a:p>
        </p:txBody>
      </p:sp>
      <p:graphicFrame>
        <p:nvGraphicFramePr>
          <p:cNvPr id="14" name="表 2">
            <a:extLst>
              <a:ext uri="{FF2B5EF4-FFF2-40B4-BE49-F238E27FC236}">
                <a16:creationId xmlns:a16="http://schemas.microsoft.com/office/drawing/2014/main" id="{8F35FCE4-8BC8-47D7-8A94-F83DDB176F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279945"/>
              </p:ext>
            </p:extLst>
          </p:nvPr>
        </p:nvGraphicFramePr>
        <p:xfrm>
          <a:off x="1057839" y="1932365"/>
          <a:ext cx="5098416" cy="13411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変化方法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：直値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：割合</a:t>
                      </a:r>
                      <a:endParaRPr kumimoji="1" lang="en-US" altLang="ja-JP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に合わせた数値。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割合の場合は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%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となる。（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だったら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1%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）</a:t>
                      </a:r>
                      <a:endParaRPr kumimoji="1" lang="en-US" altLang="ja-JP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マイナスの値もとり得る。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この場合、ダメージ系に流用する想定。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432254"/>
                  </a:ext>
                </a:extLst>
              </a:tr>
            </a:tbl>
          </a:graphicData>
        </a:graphic>
      </p:graphicFrame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B192325-3615-4521-91F9-3FC911258DD5}"/>
              </a:ext>
            </a:extLst>
          </p:cNvPr>
          <p:cNvSpPr txBox="1"/>
          <p:nvPr/>
        </p:nvSpPr>
        <p:spPr>
          <a:xfrm>
            <a:off x="768271" y="3446016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・デバフ解除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8F0C98-F20E-48B9-A831-EBB47069250D}"/>
              </a:ext>
            </a:extLst>
          </p:cNvPr>
          <p:cNvSpPr txBox="1"/>
          <p:nvPr/>
        </p:nvSpPr>
        <p:spPr>
          <a:xfrm>
            <a:off x="990109" y="3746669"/>
            <a:ext cx="45448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各パラメータ系にかかったデバフ効果（状態異常を除く）を解除する効果。</a:t>
            </a:r>
            <a:endParaRPr kumimoji="1" lang="en-US" altLang="ja-JP" sz="1000"/>
          </a:p>
        </p:txBody>
      </p:sp>
      <p:graphicFrame>
        <p:nvGraphicFramePr>
          <p:cNvPr id="17" name="表 2">
            <a:extLst>
              <a:ext uri="{FF2B5EF4-FFF2-40B4-BE49-F238E27FC236}">
                <a16:creationId xmlns:a16="http://schemas.microsoft.com/office/drawing/2014/main" id="{DCC9057D-91A2-4EE7-BBE7-44C5510684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278505"/>
              </p:ext>
            </p:extLst>
          </p:nvPr>
        </p:nvGraphicFramePr>
        <p:xfrm>
          <a:off x="1057839" y="4113053"/>
          <a:ext cx="5098416" cy="7924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解除対象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DEF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POWER</a:t>
                      </a: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※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複数の組み合わせあり。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※HP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は上限に関わるものではない。</a:t>
                      </a:r>
                      <a:endParaRPr kumimoji="1" lang="en-US" altLang="ja-JP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</a:tbl>
          </a:graphicData>
        </a:graphic>
      </p:graphicFrame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CAA7D37-4056-43B5-9CD1-CBED63688432}"/>
              </a:ext>
            </a:extLst>
          </p:cNvPr>
          <p:cNvSpPr txBox="1"/>
          <p:nvPr/>
        </p:nvSpPr>
        <p:spPr>
          <a:xfrm>
            <a:off x="768271" y="5043164"/>
            <a:ext cx="1082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・状態異常解除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51C78167-B405-40E9-BE8E-D8A0110FA0C0}"/>
              </a:ext>
            </a:extLst>
          </p:cNvPr>
          <p:cNvSpPr txBox="1"/>
          <p:nvPr/>
        </p:nvSpPr>
        <p:spPr>
          <a:xfrm>
            <a:off x="990109" y="5343817"/>
            <a:ext cx="17235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状態異常を回復する効果。</a:t>
            </a:r>
            <a:endParaRPr kumimoji="1" lang="en-US" altLang="ja-JP" sz="1000"/>
          </a:p>
        </p:txBody>
      </p:sp>
      <p:graphicFrame>
        <p:nvGraphicFramePr>
          <p:cNvPr id="20" name="表 2">
            <a:extLst>
              <a:ext uri="{FF2B5EF4-FFF2-40B4-BE49-F238E27FC236}">
                <a16:creationId xmlns:a16="http://schemas.microsoft.com/office/drawing/2014/main" id="{58C46F73-C922-49FD-B36A-22F095FA84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395692"/>
              </p:ext>
            </p:extLst>
          </p:nvPr>
        </p:nvGraphicFramePr>
        <p:xfrm>
          <a:off x="1057839" y="5710201"/>
          <a:ext cx="5098416" cy="6400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解除対象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：毒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：酸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：睡眠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：麻痺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：減退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※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複数の組み合わせあり。</a:t>
                      </a:r>
                      <a:endParaRPr kumimoji="1" lang="en-US" altLang="ja-JP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</a:tbl>
          </a:graphicData>
        </a:graphic>
      </p:graphicFrame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540C0CD4-F2AE-48FB-A98B-841572EF474C}"/>
              </a:ext>
            </a:extLst>
          </p:cNvPr>
          <p:cNvSpPr/>
          <p:nvPr/>
        </p:nvSpPr>
        <p:spPr>
          <a:xfrm>
            <a:off x="6248636" y="4628124"/>
            <a:ext cx="2702418" cy="140211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メモ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減退はデバフの組み合わせだが、</a:t>
            </a:r>
            <a:endParaRPr kumimoji="1" lang="en-US" altLang="ja-JP" sz="1000">
              <a:solidFill>
                <a:schemeClr val="tx1"/>
              </a:solidFill>
            </a:endParaRPr>
          </a:p>
          <a:p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「減退」という状態が引き起こすもので、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通常のデバフとは扱いを変える。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減退によって引き起こされたデバフは</a:t>
            </a:r>
            <a:endParaRPr kumimoji="1" lang="en-US" altLang="ja-JP" sz="1000">
              <a:solidFill>
                <a:schemeClr val="tx1"/>
              </a:solidFill>
            </a:endParaRPr>
          </a:p>
          <a:p>
            <a:r>
              <a:rPr kumimoji="1" lang="ja-JP" altLang="en-US" sz="1000">
                <a:solidFill>
                  <a:schemeClr val="tx1"/>
                </a:solidFill>
              </a:rPr>
              <a:t>デバフ解除では解除できない。</a:t>
            </a:r>
          </a:p>
        </p:txBody>
      </p:sp>
    </p:spTree>
    <p:extLst>
      <p:ext uri="{BB962C8B-B14F-4D97-AF65-F5344CB8AC3E}">
        <p14:creationId xmlns:p14="http://schemas.microsoft.com/office/powerpoint/2010/main" val="1090002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7671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●支援兵器の効果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53142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支援兵器については、各兵科によって効果を変えるため、これも効果の種類が多くある。</a:t>
            </a:r>
            <a:endParaRPr kumimoji="1" lang="en-US" altLang="ja-JP" sz="1000"/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1</a:t>
            </a:r>
            <a:r>
              <a:rPr kumimoji="1" lang="ja-JP" altLang="en-US" sz="1000">
                <a:latin typeface="+mn-ea"/>
              </a:rPr>
              <a:t>．バフ（部隊に対して）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2</a:t>
            </a:r>
            <a:r>
              <a:rPr kumimoji="1" lang="ja-JP" altLang="en-US" sz="1000">
                <a:latin typeface="+mn-ea"/>
              </a:rPr>
              <a:t>．デバフ（怪獣に対して）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3</a:t>
            </a:r>
            <a:r>
              <a:rPr kumimoji="1" lang="ja-JP" altLang="en-US" sz="1000">
                <a:latin typeface="+mn-ea"/>
              </a:rPr>
              <a:t>．無効化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4</a:t>
            </a:r>
            <a:r>
              <a:rPr kumimoji="1" lang="ja-JP" altLang="en-US" sz="1000">
                <a:latin typeface="+mn-ea"/>
              </a:rPr>
              <a:t>．状態異常付与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5</a:t>
            </a:r>
            <a:r>
              <a:rPr kumimoji="1" lang="ja-JP" altLang="en-US" sz="1000">
                <a:latin typeface="+mn-ea"/>
              </a:rPr>
              <a:t>．</a:t>
            </a:r>
            <a:r>
              <a:rPr kumimoji="1" lang="ja-JP" altLang="en-US" sz="1000"/>
              <a:t>回復（直、リジェネ、解除）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※</a:t>
            </a:r>
            <a:r>
              <a:rPr kumimoji="1" lang="ja-JP" altLang="en-US" sz="1000">
                <a:latin typeface="+mn-ea"/>
              </a:rPr>
              <a:t>以下、今までのものとは変わる部分のみ記載していく。</a:t>
            </a:r>
            <a:endParaRPr kumimoji="1" lang="en-US" altLang="ja-JP" sz="10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1962F8F-A9A7-4C44-997B-06969EB32BB5}"/>
              </a:ext>
            </a:extLst>
          </p:cNvPr>
          <p:cNvSpPr txBox="1"/>
          <p:nvPr/>
        </p:nvSpPr>
        <p:spPr>
          <a:xfrm>
            <a:off x="591845" y="2408166"/>
            <a:ext cx="2752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1</a:t>
            </a:r>
            <a:r>
              <a:rPr kumimoji="1" lang="ja-JP" altLang="en-US" sz="1200" b="1"/>
              <a:t>．バフ　</a:t>
            </a:r>
            <a:r>
              <a:rPr kumimoji="1" lang="en-US" altLang="ja-JP" sz="1200" b="1"/>
              <a:t>2</a:t>
            </a:r>
            <a:r>
              <a:rPr kumimoji="1" lang="ja-JP" altLang="en-US" sz="1200" b="1"/>
              <a:t>．デバフ　</a:t>
            </a:r>
            <a:r>
              <a:rPr kumimoji="1" lang="en-US" altLang="ja-JP" sz="1200" b="1"/>
              <a:t>3</a:t>
            </a:r>
            <a:r>
              <a:rPr kumimoji="1" lang="ja-JP" altLang="en-US" sz="1200" b="1"/>
              <a:t>．無効化系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36ABF28-CA83-4E63-B1C7-031D57544BFD}"/>
              </a:ext>
            </a:extLst>
          </p:cNvPr>
          <p:cNvSpPr txBox="1"/>
          <p:nvPr/>
        </p:nvSpPr>
        <p:spPr>
          <a:xfrm>
            <a:off x="768271" y="2715943"/>
            <a:ext cx="39036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対象は部隊全体。リーダー効果との違いは効果時間があること。</a:t>
            </a:r>
            <a:endParaRPr kumimoji="1" lang="en-US" altLang="ja-JP" sz="1000"/>
          </a:p>
        </p:txBody>
      </p:sp>
      <p:graphicFrame>
        <p:nvGraphicFramePr>
          <p:cNvPr id="23" name="表 2">
            <a:extLst>
              <a:ext uri="{FF2B5EF4-FFF2-40B4-BE49-F238E27FC236}">
                <a16:creationId xmlns:a16="http://schemas.microsoft.com/office/drawing/2014/main" id="{1826336D-9208-4C1B-B283-D223C6BEF1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45784"/>
              </p:ext>
            </p:extLst>
          </p:nvPr>
        </p:nvGraphicFramePr>
        <p:xfrm>
          <a:off x="852498" y="3063240"/>
          <a:ext cx="6052162" cy="4876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540262"/>
                  </a:ext>
                </a:extLst>
              </a:tr>
            </a:tbl>
          </a:graphicData>
        </a:graphic>
      </p:graphicFrame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9830965-4C30-418C-85B7-D4EC83C60E16}"/>
              </a:ext>
            </a:extLst>
          </p:cNvPr>
          <p:cNvSpPr txBox="1"/>
          <p:nvPr/>
        </p:nvSpPr>
        <p:spPr>
          <a:xfrm>
            <a:off x="591845" y="3701500"/>
            <a:ext cx="2358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4</a:t>
            </a:r>
            <a:r>
              <a:rPr kumimoji="1" lang="ja-JP" altLang="en-US" sz="1200" b="1"/>
              <a:t>．状態異常付与　</a:t>
            </a:r>
            <a:r>
              <a:rPr kumimoji="1" lang="en-US" altLang="ja-JP" sz="1200" b="1"/>
              <a:t>5</a:t>
            </a:r>
            <a:r>
              <a:rPr kumimoji="1" lang="ja-JP" altLang="en-US" sz="1200" b="1"/>
              <a:t>．回復系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51E3E4B3-7A75-44CB-930B-48B1D07011DA}"/>
              </a:ext>
            </a:extLst>
          </p:cNvPr>
          <p:cNvSpPr txBox="1"/>
          <p:nvPr/>
        </p:nvSpPr>
        <p:spPr>
          <a:xfrm>
            <a:off x="768271" y="4009277"/>
            <a:ext cx="1467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リーダー効果と同じ。</a:t>
            </a:r>
            <a:endParaRPr kumimoji="1" lang="en-US" altLang="ja-JP" sz="1000"/>
          </a:p>
        </p:txBody>
      </p:sp>
    </p:spTree>
    <p:extLst>
      <p:ext uri="{BB962C8B-B14F-4D97-AF65-F5344CB8AC3E}">
        <p14:creationId xmlns:p14="http://schemas.microsoft.com/office/powerpoint/2010/main" val="3801742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4080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●結晶の効果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46730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結晶に着く効果は前述の通り、武器のパラメータに影響を及ぼすものとする。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18211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○対象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518377"/>
            <a:ext cx="33906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結晶には効果を発揮する対象を設定できるようにする。</a:t>
            </a:r>
            <a:endParaRPr kumimoji="1" lang="en-US" altLang="ja-JP" sz="1000">
              <a:latin typeface="+mn-ea"/>
            </a:endParaRPr>
          </a:p>
        </p:txBody>
      </p:sp>
      <p:graphicFrame>
        <p:nvGraphicFramePr>
          <p:cNvPr id="15" name="表 2">
            <a:extLst>
              <a:ext uri="{FF2B5EF4-FFF2-40B4-BE49-F238E27FC236}">
                <a16:creationId xmlns:a16="http://schemas.microsoft.com/office/drawing/2014/main" id="{33FBD569-6387-48A7-862C-CA37EE0920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4395285"/>
              </p:ext>
            </p:extLst>
          </p:nvPr>
        </p:nvGraphicFramePr>
        <p:xfrm>
          <a:off x="760343" y="1827319"/>
          <a:ext cx="5098416" cy="8839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対象項目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：キャラ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：武器種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：属性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対象詳細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対象によってキャラ番号もしくは武器種番号、属性番号を記述。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</a:tbl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E25CAEE-3575-478A-812F-A258BFB820B4}"/>
              </a:ext>
            </a:extLst>
          </p:cNvPr>
          <p:cNvSpPr txBox="1"/>
          <p:nvPr/>
        </p:nvSpPr>
        <p:spPr>
          <a:xfrm>
            <a:off x="760343" y="2810573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・対象による制限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9B1D1C5-8947-4329-8E63-B58D3EBD7629}"/>
              </a:ext>
            </a:extLst>
          </p:cNvPr>
          <p:cNvSpPr txBox="1"/>
          <p:nvPr/>
        </p:nvSpPr>
        <p:spPr>
          <a:xfrm>
            <a:off x="915010" y="3056794"/>
            <a:ext cx="60837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対象項目が設定されている場合、それがキャラ、武器種であった場合、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装備時に装備できないように制限をかける。（</a:t>
            </a:r>
            <a:r>
              <a:rPr kumimoji="1" lang="ja-JP" altLang="en-US" sz="1000">
                <a:solidFill>
                  <a:srgbClr val="00B050"/>
                </a:solidFill>
                <a:latin typeface="+mn-ea"/>
              </a:rPr>
              <a:t>部隊編成時キャラ→武器の順で設定される想定</a:t>
            </a:r>
            <a:r>
              <a:rPr kumimoji="1" lang="ja-JP" altLang="en-US" sz="1000">
                <a:latin typeface="+mn-ea"/>
              </a:rPr>
              <a:t>）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属性であった場合は装備に制限はかけず、バトル中に対象属性でないカードに切り替わった際に効果を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発揮しなくする。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8B50FB8E-9D62-4C4D-A433-DFEE7D9DBCB0}"/>
              </a:ext>
            </a:extLst>
          </p:cNvPr>
          <p:cNvSpPr txBox="1"/>
          <p:nvPr/>
        </p:nvSpPr>
        <p:spPr>
          <a:xfrm>
            <a:off x="699133" y="398348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○効果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F4E1CA9-FE78-4EE7-A8DD-5D638B2F8D5C}"/>
              </a:ext>
            </a:extLst>
          </p:cNvPr>
          <p:cNvSpPr txBox="1"/>
          <p:nvPr/>
        </p:nvSpPr>
        <p:spPr>
          <a:xfrm>
            <a:off x="814966" y="4262575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武器のパラメータを増減させる効果を持つ。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この効果は複数セットできるようにする。</a:t>
            </a:r>
            <a:endParaRPr kumimoji="1" lang="en-US" altLang="ja-JP" sz="1000">
              <a:latin typeface="+mn-ea"/>
            </a:endParaRPr>
          </a:p>
        </p:txBody>
      </p:sp>
      <p:graphicFrame>
        <p:nvGraphicFramePr>
          <p:cNvPr id="21" name="表 2">
            <a:extLst>
              <a:ext uri="{FF2B5EF4-FFF2-40B4-BE49-F238E27FC236}">
                <a16:creationId xmlns:a16="http://schemas.microsoft.com/office/drawing/2014/main" id="{4317637F-78CF-4A94-8722-3664D5BF62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264042"/>
              </p:ext>
            </p:extLst>
          </p:nvPr>
        </p:nvGraphicFramePr>
        <p:xfrm>
          <a:off x="915010" y="4711480"/>
          <a:ext cx="5225416" cy="975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41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33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5441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377539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怪獣についても怪獣行動により多岐にわたる効果が付加する。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en-US" altLang="ja-JP" sz="1000">
                <a:latin typeface="+mn-ea"/>
              </a:rPr>
              <a:t>1</a:t>
            </a:r>
            <a:r>
              <a:rPr kumimoji="1" lang="ja-JP" altLang="en-US" sz="1000">
                <a:latin typeface="+mn-ea"/>
              </a:rPr>
              <a:t>．バフ（怪獣に対して）　＜</a:t>
            </a:r>
            <a:r>
              <a:rPr kumimoji="1" lang="ja-JP" altLang="en-US" sz="1000">
                <a:solidFill>
                  <a:srgbClr val="FF0000"/>
                </a:solidFill>
                <a:latin typeface="+mn-ea"/>
              </a:rPr>
              <a:t>（）内注意</a:t>
            </a:r>
            <a:endParaRPr kumimoji="1" lang="en-US" altLang="ja-JP" sz="1000">
              <a:solidFill>
                <a:srgbClr val="FF0000"/>
              </a:solidFill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2</a:t>
            </a:r>
            <a:r>
              <a:rPr kumimoji="1" lang="ja-JP" altLang="en-US" sz="1000">
                <a:latin typeface="+mn-ea"/>
              </a:rPr>
              <a:t>．デバフ（部隊に対して） ＜</a:t>
            </a:r>
            <a:r>
              <a:rPr kumimoji="1" lang="ja-JP" altLang="en-US" sz="1000">
                <a:solidFill>
                  <a:srgbClr val="FF0000"/>
                </a:solidFill>
                <a:latin typeface="+mn-ea"/>
              </a:rPr>
              <a:t>（）内注意</a:t>
            </a:r>
            <a:endParaRPr kumimoji="1" lang="en-US" altLang="ja-JP" sz="1000">
              <a:solidFill>
                <a:srgbClr val="FF0000"/>
              </a:solidFill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3</a:t>
            </a:r>
            <a:r>
              <a:rPr kumimoji="1" lang="ja-JP" altLang="en-US" sz="1000">
                <a:latin typeface="+mn-ea"/>
              </a:rPr>
              <a:t>．無効化（怪獣に対して）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4</a:t>
            </a:r>
            <a:r>
              <a:rPr kumimoji="1" lang="ja-JP" altLang="en-US" sz="1000">
                <a:latin typeface="+mn-ea"/>
              </a:rPr>
              <a:t>．状態異常付与（部隊に対して）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5</a:t>
            </a:r>
            <a:r>
              <a:rPr kumimoji="1" lang="ja-JP" altLang="en-US" sz="1000">
                <a:latin typeface="+mn-ea"/>
              </a:rPr>
              <a:t>．</a:t>
            </a:r>
            <a:r>
              <a:rPr kumimoji="1" lang="ja-JP" altLang="en-US" sz="1000"/>
              <a:t>回復（直、リジェネ、解除）（怪獣自身に対して）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3519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●怪獣の効果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1E0748E-2AD7-48EE-A8DE-AFC533437217}"/>
              </a:ext>
            </a:extLst>
          </p:cNvPr>
          <p:cNvSpPr txBox="1"/>
          <p:nvPr/>
        </p:nvSpPr>
        <p:spPr>
          <a:xfrm>
            <a:off x="591845" y="2046905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1</a:t>
            </a:r>
            <a:r>
              <a:rPr kumimoji="1" lang="ja-JP" altLang="en-US" sz="1200" b="1"/>
              <a:t>．バフ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2DEC78F-5D6B-498D-8080-103D94A10656}"/>
              </a:ext>
            </a:extLst>
          </p:cNvPr>
          <p:cNvSpPr txBox="1"/>
          <p:nvPr/>
        </p:nvSpPr>
        <p:spPr>
          <a:xfrm>
            <a:off x="768271" y="2354682"/>
            <a:ext cx="31341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対象は怪獣の部位全体にかかり、効果時間を持つ。</a:t>
            </a:r>
            <a:endParaRPr kumimoji="1" lang="en-US" altLang="ja-JP" sz="1000"/>
          </a:p>
        </p:txBody>
      </p:sp>
      <p:graphicFrame>
        <p:nvGraphicFramePr>
          <p:cNvPr id="23" name="表 2">
            <a:extLst>
              <a:ext uri="{FF2B5EF4-FFF2-40B4-BE49-F238E27FC236}">
                <a16:creationId xmlns:a16="http://schemas.microsoft.com/office/drawing/2014/main" id="{CE7C4D1E-3B55-47B2-8EC9-F0DD35C60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53566"/>
              </p:ext>
            </p:extLst>
          </p:nvPr>
        </p:nvGraphicFramePr>
        <p:xfrm>
          <a:off x="768271" y="2718088"/>
          <a:ext cx="6052162" cy="18288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がないので、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怪獣の攻撃にたいする攻撃力に掛かる値となる。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DEF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怪獣の全部位に防御係数を減らす。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187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怪獣のクールタイムに対してかかる。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クールタイムは多い方が弱くなるため計算としては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1/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設定値をかけるようになる。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73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422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  <a:endParaRPr kumimoji="1" lang="ja-JP" altLang="en-US" sz="1400" b="1" dirty="0">
              <a:latin typeface="+mn-ea"/>
            </a:endParaRP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CONFIDENTIAL</a:t>
            </a:r>
            <a:endParaRPr kumimoji="1" lang="ja-JP" altLang="en-US" dirty="0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1E0748E-2AD7-48EE-A8DE-AFC533437217}"/>
              </a:ext>
            </a:extLst>
          </p:cNvPr>
          <p:cNvSpPr txBox="1"/>
          <p:nvPr/>
        </p:nvSpPr>
        <p:spPr>
          <a:xfrm>
            <a:off x="591845" y="538799"/>
            <a:ext cx="1040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2</a:t>
            </a:r>
            <a:r>
              <a:rPr kumimoji="1" lang="ja-JP" altLang="en-US" sz="1200" b="1"/>
              <a:t>．デバフ</a:t>
            </a:r>
            <a:endParaRPr kumimoji="1" lang="ja-JP" altLang="en-US" sz="1200" b="1" dirty="0">
              <a:solidFill>
                <a:srgbClr val="FF0000"/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2DEC78F-5D6B-498D-8080-103D94A10656}"/>
              </a:ext>
            </a:extLst>
          </p:cNvPr>
          <p:cNvSpPr txBox="1"/>
          <p:nvPr/>
        </p:nvSpPr>
        <p:spPr>
          <a:xfrm>
            <a:off x="768271" y="846576"/>
            <a:ext cx="35189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対象は部隊の各キャラ個別にかかり、効果時間を持つ。</a:t>
            </a:r>
            <a:endParaRPr kumimoji="1" lang="en-US" altLang="ja-JP" sz="1000" dirty="0"/>
          </a:p>
        </p:txBody>
      </p:sp>
      <p:graphicFrame>
        <p:nvGraphicFramePr>
          <p:cNvPr id="23" name="表 2">
            <a:extLst>
              <a:ext uri="{FF2B5EF4-FFF2-40B4-BE49-F238E27FC236}">
                <a16:creationId xmlns:a16="http://schemas.microsoft.com/office/drawing/2014/main" id="{CE7C4D1E-3B55-47B2-8EC9-F0DD35C60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4178007"/>
              </p:ext>
            </p:extLst>
          </p:nvPr>
        </p:nvGraphicFramePr>
        <p:xfrm>
          <a:off x="768271" y="1209982"/>
          <a:ext cx="605216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54272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54272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187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73491"/>
                  </a:ext>
                </a:extLst>
              </a:tr>
            </a:tbl>
          </a:graphicData>
        </a:graphic>
      </p:graphicFrame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C39128-FB02-48B9-B9C1-FC711E4DE6C3}"/>
              </a:ext>
            </a:extLst>
          </p:cNvPr>
          <p:cNvSpPr txBox="1"/>
          <p:nvPr/>
        </p:nvSpPr>
        <p:spPr>
          <a:xfrm>
            <a:off x="591845" y="2546367"/>
            <a:ext cx="1040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 dirty="0"/>
              <a:t>3</a:t>
            </a:r>
            <a:r>
              <a:rPr kumimoji="1" lang="ja-JP" altLang="en-US" sz="1200" b="1"/>
              <a:t>．無効化</a:t>
            </a:r>
            <a:endParaRPr kumimoji="1" lang="ja-JP" altLang="en-US" sz="1200" b="1" dirty="0">
              <a:solidFill>
                <a:srgbClr val="FF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CCCBDA2-12DA-4014-8DE6-FD36BD6E039D}"/>
              </a:ext>
            </a:extLst>
          </p:cNvPr>
          <p:cNvSpPr txBox="1"/>
          <p:nvPr/>
        </p:nvSpPr>
        <p:spPr>
          <a:xfrm>
            <a:off x="768271" y="2854144"/>
            <a:ext cx="2492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無効化についてはリーダー効果と同様。</a:t>
            </a:r>
            <a:endParaRPr kumimoji="1" lang="en-US" altLang="ja-JP" sz="10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5EFAEFF-6CA4-7942-B8E7-926CCEB1E3EC}"/>
              </a:ext>
            </a:extLst>
          </p:cNvPr>
          <p:cNvSpPr txBox="1"/>
          <p:nvPr/>
        </p:nvSpPr>
        <p:spPr>
          <a:xfrm>
            <a:off x="591845" y="3294439"/>
            <a:ext cx="1502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 dirty="0"/>
              <a:t>4</a:t>
            </a:r>
            <a:r>
              <a:rPr kumimoji="1" lang="ja-JP" altLang="en-US" sz="1200" b="1"/>
              <a:t>．状態異常付与</a:t>
            </a:r>
            <a:endParaRPr kumimoji="1" lang="ja-JP" altLang="en-US" sz="1200" b="1" dirty="0">
              <a:solidFill>
                <a:srgbClr val="FF0000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1428891-90B2-8547-BA72-343B968F7A24}"/>
              </a:ext>
            </a:extLst>
          </p:cNvPr>
          <p:cNvSpPr txBox="1"/>
          <p:nvPr/>
        </p:nvSpPr>
        <p:spPr>
          <a:xfrm>
            <a:off x="768271" y="3602216"/>
            <a:ext cx="54200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大きな効果はリーダー効果と同様。</a:t>
            </a:r>
            <a:endParaRPr kumimoji="1" lang="en-US" altLang="ja-JP" sz="1000" dirty="0"/>
          </a:p>
          <a:p>
            <a:endParaRPr kumimoji="1" lang="en-US" altLang="ja-JP" sz="1000" dirty="0"/>
          </a:p>
          <a:p>
            <a:r>
              <a:rPr kumimoji="1" lang="en-US" altLang="ja-JP" sz="1000" dirty="0"/>
              <a:t>1</a:t>
            </a:r>
            <a:r>
              <a:rPr kumimoji="1" lang="ja-JP" altLang="en-US" sz="1000"/>
              <a:t>．効果判定。発生するかどうか治ったかどうかの判定は各キャラ毎に判定する。</a:t>
            </a:r>
            <a:endParaRPr kumimoji="1" lang="en-US" altLang="ja-JP" sz="1000" dirty="0"/>
          </a:p>
          <a:p>
            <a:endParaRPr kumimoji="1" lang="en-US" altLang="ja-JP" sz="1000" dirty="0"/>
          </a:p>
          <a:p>
            <a:r>
              <a:rPr kumimoji="1" lang="en-US" altLang="ja-JP" sz="1000" dirty="0"/>
              <a:t>2</a:t>
            </a:r>
            <a:r>
              <a:rPr kumimoji="1" lang="ja-JP" altLang="en-US" sz="1000"/>
              <a:t>．毒など</a:t>
            </a:r>
            <a:r>
              <a:rPr kumimoji="1" lang="en-US" altLang="ja-JP" sz="1000" dirty="0"/>
              <a:t>HP</a:t>
            </a:r>
            <a:r>
              <a:rPr kumimoji="1" lang="ja-JP" altLang="en-US" sz="1000"/>
              <a:t>に影響を与えるものは、かかったキャラの人数分スリップダメージが増える。</a:t>
            </a:r>
            <a:endParaRPr kumimoji="1" lang="en-US" altLang="ja-JP" sz="10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3A81939-EE5F-664B-8E40-B209922FDB96}"/>
              </a:ext>
            </a:extLst>
          </p:cNvPr>
          <p:cNvSpPr txBox="1"/>
          <p:nvPr/>
        </p:nvSpPr>
        <p:spPr>
          <a:xfrm>
            <a:off x="591845" y="4575251"/>
            <a:ext cx="8867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 dirty="0"/>
              <a:t>5</a:t>
            </a:r>
            <a:r>
              <a:rPr kumimoji="1" lang="ja-JP" altLang="en-US" sz="1200" b="1"/>
              <a:t>．回復</a:t>
            </a:r>
            <a:endParaRPr kumimoji="1" lang="ja-JP" altLang="en-US" sz="1200" b="1" dirty="0">
              <a:solidFill>
                <a:srgbClr val="FF0000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693FF20-8C2E-4D47-9817-1530AE44BFBB}"/>
              </a:ext>
            </a:extLst>
          </p:cNvPr>
          <p:cNvSpPr txBox="1"/>
          <p:nvPr/>
        </p:nvSpPr>
        <p:spPr>
          <a:xfrm>
            <a:off x="768271" y="4883028"/>
            <a:ext cx="32624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対象が怪獣になるだけで基本はリーダー効果と同じ。</a:t>
            </a:r>
            <a:endParaRPr kumimoji="1" lang="en-US" altLang="ja-JP" sz="1000" dirty="0"/>
          </a:p>
        </p:txBody>
      </p:sp>
    </p:spTree>
    <p:extLst>
      <p:ext uri="{BB962C8B-B14F-4D97-AF65-F5344CB8AC3E}">
        <p14:creationId xmlns:p14="http://schemas.microsoft.com/office/powerpoint/2010/main" val="212565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531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●効果について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20200205</a:t>
            </a:r>
            <a:r>
              <a:rPr kumimoji="1" lang="ja-JP" altLang="en-US" sz="1000" b="1">
                <a:solidFill>
                  <a:srgbClr val="FF0000"/>
                </a:solidFill>
              </a:rPr>
              <a:t>修正）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効果とは曖昧な言葉だが、基本的にはゲームでいう「パッシブ」で発生する追加効果のことを言う。</a:t>
            </a:r>
            <a:endParaRPr kumimoji="1" lang="en-US" altLang="ja-JP" sz="1000"/>
          </a:p>
          <a:p>
            <a:r>
              <a:rPr kumimoji="1" lang="ja-JP" altLang="en-US" sz="1000"/>
              <a:t>本ゲームで「スキル」と表現するのは「ＴＲスキル」として、開発でいう「ＴＲ必殺技」で使用される。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366192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○効果をもつもの全般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643191"/>
            <a:ext cx="46730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効果については様々なパートで基本部分同じパラメータ仕様で運用される。</a:t>
            </a:r>
            <a:endParaRPr kumimoji="1" lang="en-US" altLang="ja-JP" sz="1000"/>
          </a:p>
          <a:p>
            <a:r>
              <a:rPr kumimoji="1" lang="ja-JP" altLang="en-US" sz="1000"/>
              <a:t>が、各パートの特色などが異なる。</a:t>
            </a:r>
            <a:endParaRPr kumimoji="1" lang="en-US" altLang="ja-JP" sz="10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CDBFAD6-1324-4F2C-8374-4DF4715F7425}"/>
              </a:ext>
            </a:extLst>
          </p:cNvPr>
          <p:cNvSpPr txBox="1"/>
          <p:nvPr/>
        </p:nvSpPr>
        <p:spPr>
          <a:xfrm>
            <a:off x="760343" y="210860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・バトル効果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5464A83-3501-48FE-B6B3-E2D1238551A7}"/>
              </a:ext>
            </a:extLst>
          </p:cNvPr>
          <p:cNvSpPr txBox="1"/>
          <p:nvPr/>
        </p:nvSpPr>
        <p:spPr>
          <a:xfrm>
            <a:off x="760343" y="3511806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・リーダー効果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7628E1B-8FCA-4139-BCD1-182ADD96AB0A}"/>
              </a:ext>
            </a:extLst>
          </p:cNvPr>
          <p:cNvSpPr txBox="1"/>
          <p:nvPr/>
        </p:nvSpPr>
        <p:spPr>
          <a:xfrm>
            <a:off x="971466" y="2388586"/>
            <a:ext cx="78790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ＴＲカードが１枚につき１種保持する。</a:t>
            </a:r>
            <a:endParaRPr kumimoji="1" lang="en-US" altLang="ja-JP" sz="1000"/>
          </a:p>
          <a:p>
            <a:r>
              <a:rPr kumimoji="1" lang="ja-JP" altLang="en-US" sz="1000"/>
              <a:t>バトル中に効果を発揮するが、効果を発揮する条件として、「バトル効果を持つＴＲカードがアクティブになっている」必要がある。</a:t>
            </a:r>
            <a:endParaRPr kumimoji="1" lang="en-US" altLang="ja-JP" sz="1000"/>
          </a:p>
          <a:p>
            <a:r>
              <a:rPr kumimoji="1" lang="ja-JP" altLang="en-US" sz="1000"/>
              <a:t>本バトル効果には「バトル効果名」を持つ。</a:t>
            </a:r>
            <a:endParaRPr kumimoji="1" lang="en-US" altLang="ja-JP" sz="1000"/>
          </a:p>
          <a:p>
            <a:r>
              <a:rPr kumimoji="1" lang="ja-JP" altLang="en-US" sz="1000"/>
              <a:t>基本的にはＴＲカードを装備しているキャラにのみ効果をおよぼす。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効果の方針：常時、ないしは一定条件下でカードを装備したキャラのパラメータ（</a:t>
            </a:r>
            <a:r>
              <a:rPr kumimoji="1" lang="en-US" altLang="ja-JP" sz="1000" b="1">
                <a:solidFill>
                  <a:srgbClr val="00B050"/>
                </a:solidFill>
              </a:rPr>
              <a:t>ATK</a:t>
            </a:r>
            <a:r>
              <a:rPr kumimoji="1" lang="ja-JP" altLang="en-US" sz="1000" b="1">
                <a:solidFill>
                  <a:srgbClr val="00B050"/>
                </a:solidFill>
              </a:rPr>
              <a:t>、</a:t>
            </a:r>
            <a:r>
              <a:rPr kumimoji="1" lang="en-US" altLang="ja-JP" sz="1000" b="1">
                <a:solidFill>
                  <a:srgbClr val="00B050"/>
                </a:solidFill>
              </a:rPr>
              <a:t>DEF</a:t>
            </a:r>
            <a:r>
              <a:rPr kumimoji="1" lang="ja-JP" altLang="en-US" sz="1000" b="1">
                <a:solidFill>
                  <a:srgbClr val="00B050"/>
                </a:solidFill>
              </a:rPr>
              <a:t>、</a:t>
            </a:r>
            <a:r>
              <a:rPr kumimoji="1" lang="en-US" altLang="ja-JP" sz="1000" b="1">
                <a:solidFill>
                  <a:srgbClr val="00B050"/>
                </a:solidFill>
              </a:rPr>
              <a:t>SPD</a:t>
            </a:r>
            <a:r>
              <a:rPr kumimoji="1" lang="ja-JP" altLang="en-US" sz="1000" b="1">
                <a:solidFill>
                  <a:srgbClr val="00B050"/>
                </a:solidFill>
              </a:rPr>
              <a:t>）をアップさせる。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23A912F-BBE1-4716-B942-60A1017B91AE}"/>
              </a:ext>
            </a:extLst>
          </p:cNvPr>
          <p:cNvSpPr txBox="1"/>
          <p:nvPr/>
        </p:nvSpPr>
        <p:spPr>
          <a:xfrm>
            <a:off x="947641" y="3788366"/>
            <a:ext cx="55707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ＴＲカードが１枚につき</a:t>
            </a:r>
            <a:r>
              <a:rPr kumimoji="1" lang="en-US" altLang="ja-JP" sz="1000"/>
              <a:t>0</a:t>
            </a:r>
            <a:r>
              <a:rPr kumimoji="1" lang="ja-JP" altLang="en-US" sz="1000"/>
              <a:t>～１種保持する。（バトル効果とは別で持つ）</a:t>
            </a:r>
            <a:endParaRPr kumimoji="1" lang="en-US" altLang="ja-JP" sz="1000"/>
          </a:p>
          <a:p>
            <a:r>
              <a:rPr kumimoji="1" lang="ja-JP" altLang="en-US" sz="1000"/>
              <a:t>バトル中に効果を発揮するが、効果を発揮する条件として、「リーダーである」必要がある。</a:t>
            </a:r>
            <a:endParaRPr kumimoji="1" lang="en-US" altLang="ja-JP" sz="1000"/>
          </a:p>
          <a:p>
            <a:r>
              <a:rPr kumimoji="1" lang="ja-JP" altLang="en-US" sz="1000"/>
              <a:t>本バトル効果には「リーダー効果名」を持つ。</a:t>
            </a:r>
            <a:endParaRPr kumimoji="1" lang="en-US" altLang="ja-JP" sz="1000"/>
          </a:p>
          <a:p>
            <a:r>
              <a:rPr kumimoji="1" lang="ja-JP" altLang="en-US" sz="1000"/>
              <a:t>基本的には部隊全体のキャラに効果を及ぼす。</a:t>
            </a:r>
          </a:p>
          <a:p>
            <a:endParaRPr kumimoji="1" lang="en-US" altLang="ja-JP" sz="1000"/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効果の方針：常時、ないしは一定条件下で以下の効果のいずれかとなる。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1</a:t>
            </a:r>
            <a:r>
              <a:rPr kumimoji="1" lang="ja-JP" altLang="en-US" sz="1000" b="1">
                <a:solidFill>
                  <a:srgbClr val="00B050"/>
                </a:solidFill>
              </a:rPr>
              <a:t>．パラメータアップ系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2</a:t>
            </a:r>
            <a:r>
              <a:rPr kumimoji="1" lang="ja-JP" altLang="en-US" sz="1000" b="1">
                <a:solidFill>
                  <a:srgbClr val="00B050"/>
                </a:solidFill>
              </a:rPr>
              <a:t>．無効化系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3</a:t>
            </a:r>
            <a:r>
              <a:rPr kumimoji="1" lang="ja-JP" altLang="en-US" sz="1000" b="1">
                <a:solidFill>
                  <a:srgbClr val="00B050"/>
                </a:solidFill>
              </a:rPr>
              <a:t>．デバフ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27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F3014E6-286F-4878-8CEA-C9C2EF16B1B1}"/>
              </a:ext>
            </a:extLst>
          </p:cNvPr>
          <p:cNvSpPr txBox="1"/>
          <p:nvPr/>
        </p:nvSpPr>
        <p:spPr>
          <a:xfrm>
            <a:off x="760343" y="53879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・ＴＲスキル追加効果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C6E3691-9699-4637-805C-56C9971C2601}"/>
              </a:ext>
            </a:extLst>
          </p:cNvPr>
          <p:cNvSpPr txBox="1"/>
          <p:nvPr/>
        </p:nvSpPr>
        <p:spPr>
          <a:xfrm>
            <a:off x="760343" y="4442642"/>
            <a:ext cx="17363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・結晶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修正）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FCF1139-92F1-4DE7-AA11-D513F1E520E7}"/>
              </a:ext>
            </a:extLst>
          </p:cNvPr>
          <p:cNvSpPr txBox="1"/>
          <p:nvPr/>
        </p:nvSpPr>
        <p:spPr>
          <a:xfrm>
            <a:off x="912445" y="815359"/>
            <a:ext cx="53142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ＴＲスキルは攻撃か回復かの基礎効果が必ず発動するが、さらに追加で効果を発揮する。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効果の方針：ＴＲスキル発動時に以下の効果のいずれかが乗る。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1</a:t>
            </a:r>
            <a:r>
              <a:rPr kumimoji="1" lang="ja-JP" altLang="en-US" sz="1000" b="1">
                <a:solidFill>
                  <a:srgbClr val="00B050"/>
                </a:solidFill>
              </a:rPr>
              <a:t>．バフ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2</a:t>
            </a:r>
            <a:r>
              <a:rPr kumimoji="1" lang="ja-JP" altLang="en-US" sz="1000" b="1">
                <a:solidFill>
                  <a:srgbClr val="00B050"/>
                </a:solidFill>
              </a:rPr>
              <a:t>．デバフ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3</a:t>
            </a:r>
            <a:r>
              <a:rPr kumimoji="1" lang="ja-JP" altLang="en-US" sz="1000" b="1">
                <a:solidFill>
                  <a:srgbClr val="00B050"/>
                </a:solidFill>
              </a:rPr>
              <a:t>．無効化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4</a:t>
            </a:r>
            <a:r>
              <a:rPr kumimoji="1" lang="ja-JP" altLang="en-US" sz="1000" b="1">
                <a:solidFill>
                  <a:srgbClr val="00B050"/>
                </a:solidFill>
              </a:rPr>
              <a:t>．状態異常付与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5</a:t>
            </a:r>
            <a:r>
              <a:rPr kumimoji="1" lang="ja-JP" altLang="en-US" sz="1000" b="1">
                <a:solidFill>
                  <a:srgbClr val="00B050"/>
                </a:solidFill>
              </a:rPr>
              <a:t>．回復（直、リジェネ、解除）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D83061C-EB2D-4E82-A98F-0DEBFA157371}"/>
              </a:ext>
            </a:extLst>
          </p:cNvPr>
          <p:cNvSpPr txBox="1"/>
          <p:nvPr/>
        </p:nvSpPr>
        <p:spPr>
          <a:xfrm>
            <a:off x="912445" y="4719202"/>
            <a:ext cx="441659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結晶が１個につき１種保持する。</a:t>
            </a:r>
            <a:endParaRPr kumimoji="1" lang="en-US" altLang="ja-JP" sz="1000"/>
          </a:p>
          <a:p>
            <a:r>
              <a:rPr kumimoji="1" lang="ja-JP" altLang="en-US" sz="1000"/>
              <a:t>武器にセットし、その武器が使用されているバトル中に効果を発揮する。</a:t>
            </a:r>
            <a:endParaRPr kumimoji="1" lang="en-US" altLang="ja-JP" sz="1000"/>
          </a:p>
          <a:p>
            <a:r>
              <a:rPr kumimoji="1" lang="ja-JP" altLang="en-US" sz="1000"/>
              <a:t>基本的には結晶がハマった武器にのみ効果をおよぼす。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効果の方針：武器のパラメータを増減させる効果が乗る。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28B7FAB-E2AA-4EFB-A36C-87025F57F9A9}"/>
              </a:ext>
            </a:extLst>
          </p:cNvPr>
          <p:cNvSpPr txBox="1"/>
          <p:nvPr/>
        </p:nvSpPr>
        <p:spPr>
          <a:xfrm>
            <a:off x="760343" y="2261248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・支援兵器・師団兵器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A62A5E0-708D-4484-919A-DA1ABC2CD350}"/>
              </a:ext>
            </a:extLst>
          </p:cNvPr>
          <p:cNvSpPr txBox="1"/>
          <p:nvPr/>
        </p:nvSpPr>
        <p:spPr>
          <a:xfrm>
            <a:off x="912445" y="2537808"/>
            <a:ext cx="505779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支援兵器や師団兵器が１つにつき</a:t>
            </a:r>
            <a:r>
              <a:rPr kumimoji="1" lang="en-US" altLang="ja-JP" sz="1000"/>
              <a:t>0</a:t>
            </a:r>
            <a:r>
              <a:rPr kumimoji="1" lang="ja-JP" altLang="en-US" sz="1000"/>
              <a:t>～</a:t>
            </a:r>
            <a:r>
              <a:rPr kumimoji="1" lang="en-US" altLang="ja-JP" sz="1000"/>
              <a:t>1</a:t>
            </a:r>
            <a:r>
              <a:rPr kumimoji="1" lang="ja-JP" altLang="en-US" sz="1000"/>
              <a:t>種保持する。</a:t>
            </a:r>
            <a:endParaRPr kumimoji="1" lang="en-US" altLang="ja-JP" sz="1000"/>
          </a:p>
          <a:p>
            <a:r>
              <a:rPr kumimoji="1" lang="ja-JP" altLang="en-US" sz="1000"/>
              <a:t>支援兵器、師団兵器の発動時のみ効果を発揮する。</a:t>
            </a:r>
            <a:endParaRPr kumimoji="1" lang="en-US" altLang="ja-JP" sz="1000"/>
          </a:p>
          <a:p>
            <a:r>
              <a:rPr kumimoji="1" lang="ja-JP" altLang="en-US" sz="1000"/>
              <a:t>これらの効果には名称はつかず、効果の説明のみを持つ。</a:t>
            </a:r>
            <a:endParaRPr kumimoji="1" lang="en-US" altLang="ja-JP" sz="1000"/>
          </a:p>
          <a:p>
            <a:r>
              <a:rPr kumimoji="1" lang="ja-JP" altLang="en-US" sz="1000"/>
              <a:t>基本的には部隊全体のキャラに効果を及ぼす。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効果の方針：攻撃時に以下の効果のいずれかが乗る。（多岐にわたるが兵科による）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1</a:t>
            </a:r>
            <a:r>
              <a:rPr kumimoji="1" lang="ja-JP" altLang="en-US" sz="1000" b="1">
                <a:solidFill>
                  <a:srgbClr val="00B050"/>
                </a:solidFill>
              </a:rPr>
              <a:t>．バフ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2</a:t>
            </a:r>
            <a:r>
              <a:rPr kumimoji="1" lang="ja-JP" altLang="en-US" sz="1000" b="1">
                <a:solidFill>
                  <a:srgbClr val="00B050"/>
                </a:solidFill>
              </a:rPr>
              <a:t>．デバフ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3</a:t>
            </a:r>
            <a:r>
              <a:rPr kumimoji="1" lang="ja-JP" altLang="en-US" sz="1000" b="1">
                <a:solidFill>
                  <a:srgbClr val="00B050"/>
                </a:solidFill>
              </a:rPr>
              <a:t>．無効化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4</a:t>
            </a:r>
            <a:r>
              <a:rPr kumimoji="1" lang="ja-JP" altLang="en-US" sz="1000" b="1">
                <a:solidFill>
                  <a:srgbClr val="00B050"/>
                </a:solidFill>
              </a:rPr>
              <a:t>．状態異常付与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5</a:t>
            </a:r>
            <a:r>
              <a:rPr kumimoji="1" lang="ja-JP" altLang="en-US" sz="1000" b="1">
                <a:solidFill>
                  <a:srgbClr val="00B050"/>
                </a:solidFill>
              </a:rPr>
              <a:t>．回復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97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F3014E6-286F-4878-8CEA-C9C2EF16B1B1}"/>
              </a:ext>
            </a:extLst>
          </p:cNvPr>
          <p:cNvSpPr txBox="1"/>
          <p:nvPr/>
        </p:nvSpPr>
        <p:spPr>
          <a:xfrm>
            <a:off x="760343" y="538799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・怪獣攻撃追加効果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FCF1139-92F1-4DE7-AA11-D513F1E520E7}"/>
              </a:ext>
            </a:extLst>
          </p:cNvPr>
          <p:cNvSpPr txBox="1"/>
          <p:nvPr/>
        </p:nvSpPr>
        <p:spPr>
          <a:xfrm>
            <a:off x="912445" y="815359"/>
            <a:ext cx="39036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怪獣の攻撃にも追加効果が乗るものがある。</a:t>
            </a:r>
            <a:endParaRPr kumimoji="1" lang="en-US" altLang="ja-JP" sz="1000"/>
          </a:p>
          <a:p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効果の方針：ＴＲスキル発動時に以下の効果のいずれかが乗る。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1</a:t>
            </a:r>
            <a:r>
              <a:rPr kumimoji="1" lang="ja-JP" altLang="en-US" sz="1000" b="1">
                <a:solidFill>
                  <a:srgbClr val="00B050"/>
                </a:solidFill>
              </a:rPr>
              <a:t>．バフ（怪獣にかかる）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2</a:t>
            </a:r>
            <a:r>
              <a:rPr kumimoji="1" lang="ja-JP" altLang="en-US" sz="1000" b="1">
                <a:solidFill>
                  <a:srgbClr val="00B050"/>
                </a:solidFill>
              </a:rPr>
              <a:t>．デバフ（部隊にかかる）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3</a:t>
            </a:r>
            <a:r>
              <a:rPr kumimoji="1" lang="ja-JP" altLang="en-US" sz="1000" b="1">
                <a:solidFill>
                  <a:srgbClr val="00B050"/>
                </a:solidFill>
              </a:rPr>
              <a:t>．状態異常付与（部隊の各キャラにかかる）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4</a:t>
            </a:r>
            <a:r>
              <a:rPr kumimoji="1" lang="ja-JP" altLang="en-US" sz="1000" b="1">
                <a:solidFill>
                  <a:srgbClr val="00B050"/>
                </a:solidFill>
              </a:rPr>
              <a:t>．無効化（怪獣にかかる）</a:t>
            </a:r>
            <a:endParaRPr kumimoji="1" lang="en-US" altLang="ja-JP" sz="1000" b="1">
              <a:solidFill>
                <a:srgbClr val="00B050"/>
              </a:solidFill>
            </a:endParaRPr>
          </a:p>
          <a:p>
            <a:r>
              <a:rPr kumimoji="1" lang="ja-JP" altLang="en-US" sz="1000" b="1">
                <a:solidFill>
                  <a:srgbClr val="00B050"/>
                </a:solidFill>
              </a:rPr>
              <a:t>　　　　　　</a:t>
            </a:r>
            <a:r>
              <a:rPr kumimoji="1" lang="en-US" altLang="ja-JP" sz="1000" b="1">
                <a:solidFill>
                  <a:srgbClr val="00B050"/>
                </a:solidFill>
              </a:rPr>
              <a:t>5</a:t>
            </a:r>
            <a:r>
              <a:rPr kumimoji="1" lang="ja-JP" altLang="en-US" sz="1000" b="1">
                <a:solidFill>
                  <a:srgbClr val="00B050"/>
                </a:solidFill>
              </a:rPr>
              <a:t>．回復（直、リジェネ、解除）（怪獣にかかる）</a:t>
            </a:r>
            <a:endParaRPr kumimoji="1" lang="en-US" altLang="ja-JP" sz="1000" b="1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277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●効果の累積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2236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数値が上昇する各効果は累積する。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311985"/>
            <a:ext cx="2044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○累積方法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20200205</a:t>
            </a:r>
            <a:r>
              <a:rPr kumimoji="1" lang="ja-JP" altLang="en-US" sz="1000" b="1">
                <a:solidFill>
                  <a:srgbClr val="FF0000"/>
                </a:solidFill>
              </a:rPr>
              <a:t>修正）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588984"/>
            <a:ext cx="557075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各効果の累積は</a:t>
            </a:r>
            <a:r>
              <a:rPr kumimoji="1" lang="ja-JP" altLang="en-US" sz="1000" b="1">
                <a:latin typeface="+mn-ea"/>
              </a:rPr>
              <a:t>「乗算」</a:t>
            </a:r>
            <a:r>
              <a:rPr kumimoji="1" lang="ja-JP" altLang="en-US" sz="1000">
                <a:latin typeface="+mn-ea"/>
              </a:rPr>
              <a:t>にて計算される。（加算だと数値が大きくなるとの指摘があり修正）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例）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　　とあるパラメータにかかる効果が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　　</a:t>
            </a:r>
            <a:r>
              <a:rPr kumimoji="1" lang="en-US" altLang="ja-JP" sz="1000">
                <a:latin typeface="+mn-ea"/>
              </a:rPr>
              <a:t>×1.2</a:t>
            </a:r>
            <a:r>
              <a:rPr kumimoji="1" lang="ja-JP" altLang="en-US" sz="1000">
                <a:latin typeface="+mn-ea"/>
              </a:rPr>
              <a:t>　</a:t>
            </a:r>
            <a:r>
              <a:rPr kumimoji="1" lang="en-US" altLang="ja-JP" sz="1000">
                <a:latin typeface="+mn-ea"/>
              </a:rPr>
              <a:t>×1.5</a:t>
            </a:r>
            <a:r>
              <a:rPr kumimoji="1" lang="ja-JP" altLang="en-US" sz="1000">
                <a:latin typeface="+mn-ea"/>
              </a:rPr>
              <a:t>　</a:t>
            </a:r>
            <a:r>
              <a:rPr kumimoji="1" lang="en-US" altLang="ja-JP" sz="1000">
                <a:latin typeface="+mn-ea"/>
              </a:rPr>
              <a:t>×0.8</a:t>
            </a:r>
            <a:r>
              <a:rPr kumimoji="1" lang="ja-JP" altLang="en-US" sz="1000">
                <a:latin typeface="+mn-ea"/>
              </a:rPr>
              <a:t>　だった場合、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　　発動中スキル効果加算値＝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　　</a:t>
            </a:r>
            <a:r>
              <a:rPr kumimoji="1" lang="en-US" altLang="ja-JP" sz="1000">
                <a:latin typeface="+mn-ea"/>
              </a:rPr>
              <a:t>1.2×1.5×0.8=1.44</a:t>
            </a: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　　となる。小数点以下第３位以降で切捨て。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64F23BC-BFB9-4CA4-AA44-B7410710B673}"/>
              </a:ext>
            </a:extLst>
          </p:cNvPr>
          <p:cNvSpPr txBox="1"/>
          <p:nvPr/>
        </p:nvSpPr>
        <p:spPr>
          <a:xfrm>
            <a:off x="622968" y="3456004"/>
            <a:ext cx="2505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○累積しない条件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20200205</a:t>
            </a:r>
            <a:r>
              <a:rPr kumimoji="1" lang="ja-JP" altLang="en-US" sz="1000" b="1">
                <a:solidFill>
                  <a:srgbClr val="FF0000"/>
                </a:solidFill>
              </a:rPr>
              <a:t>修正）</a:t>
            </a:r>
            <a:endParaRPr kumimoji="1" lang="ja-JP" altLang="en-US" sz="1200" b="1">
              <a:solidFill>
                <a:srgbClr val="FF000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AD35147-AC97-4F12-96DE-8F2B31F4E7F9}"/>
              </a:ext>
            </a:extLst>
          </p:cNvPr>
          <p:cNvSpPr txBox="1"/>
          <p:nvPr/>
        </p:nvSpPr>
        <p:spPr>
          <a:xfrm>
            <a:off x="760343" y="3795054"/>
            <a:ext cx="70727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内部的には各効果はアビリティという単位で作成される。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同じアビリティの効果は前述の累積が発生しない。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例えば、</a:t>
            </a:r>
            <a:r>
              <a:rPr kumimoji="1" lang="en-US" altLang="ja-JP" sz="1000">
                <a:latin typeface="+mn-ea"/>
              </a:rPr>
              <a:t>TR</a:t>
            </a:r>
            <a:r>
              <a:rPr kumimoji="1" lang="ja-JP" altLang="en-US" sz="1000">
                <a:latin typeface="+mn-ea"/>
              </a:rPr>
              <a:t>スキルに「怪獣の</a:t>
            </a:r>
            <a:r>
              <a:rPr kumimoji="1" lang="en-US" altLang="ja-JP" sz="1000">
                <a:latin typeface="+mn-ea"/>
              </a:rPr>
              <a:t>SPD×0.8</a:t>
            </a:r>
            <a:r>
              <a:rPr kumimoji="1" lang="ja-JP" altLang="en-US" sz="1000">
                <a:latin typeface="+mn-ea"/>
              </a:rPr>
              <a:t>」というアビリティが設定されていた場合、一回発動したらその効果時間内では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新たに同じアビリティは発揮しない。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結晶については、結晶が異なれば効果は累積する。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738428C-7270-44FD-AAA6-D961D58ECE4E}"/>
              </a:ext>
            </a:extLst>
          </p:cNvPr>
          <p:cNvSpPr txBox="1"/>
          <p:nvPr/>
        </p:nvSpPr>
        <p:spPr>
          <a:xfrm>
            <a:off x="622968" y="5102608"/>
            <a:ext cx="2505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TR</a:t>
            </a:r>
            <a:r>
              <a:rPr kumimoji="1" lang="ja-JP" altLang="en-US" sz="1200" b="1"/>
              <a:t>カード切替時</a:t>
            </a:r>
            <a:r>
              <a:rPr kumimoji="1" lang="ja-JP" altLang="en-US" sz="1000" b="1">
                <a:solidFill>
                  <a:schemeClr val="bg1">
                    <a:lumMod val="85000"/>
                  </a:schemeClr>
                </a:solidFill>
              </a:rPr>
              <a:t>（</a:t>
            </a:r>
            <a:r>
              <a:rPr kumimoji="1" lang="en-US" altLang="ja-JP" sz="1000" b="1">
                <a:solidFill>
                  <a:schemeClr val="bg1">
                    <a:lumMod val="85000"/>
                  </a:schemeClr>
                </a:solidFill>
              </a:rPr>
              <a:t>20191220</a:t>
            </a:r>
            <a:r>
              <a:rPr kumimoji="1" lang="ja-JP" altLang="en-US" sz="1000" b="1">
                <a:solidFill>
                  <a:schemeClr val="bg1">
                    <a:lumMod val="85000"/>
                  </a:schemeClr>
                </a:solidFill>
              </a:rPr>
              <a:t>新規）</a:t>
            </a:r>
            <a:endParaRPr kumimoji="1" lang="ja-JP" altLang="en-US" sz="1200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1011F0F-1E9F-4FD7-8916-F69C9D095067}"/>
              </a:ext>
            </a:extLst>
          </p:cNvPr>
          <p:cNvSpPr txBox="1"/>
          <p:nvPr/>
        </p:nvSpPr>
        <p:spPr>
          <a:xfrm>
            <a:off x="760343" y="5441658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ＴＲカードを切り替えると直ちに効果は新しいカードのものと切り替わる。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が、すでに効果を発揮している継続時間を持つものについては、その効果が消されることはない。</a:t>
            </a:r>
            <a:endParaRPr kumimoji="1" lang="en-US" altLang="ja-JP" sz="10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4454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3519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●バトル効果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46778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バトル効果はその効果を持つ</a:t>
            </a:r>
            <a:r>
              <a:rPr kumimoji="1" lang="en-US" altLang="ja-JP" sz="1000"/>
              <a:t>TR</a:t>
            </a:r>
            <a:r>
              <a:rPr kumimoji="1" lang="ja-JP" altLang="en-US" sz="1000"/>
              <a:t>カードがアクティブになっている状態のとき、</a:t>
            </a:r>
            <a:endParaRPr kumimoji="1" lang="en-US" altLang="ja-JP" sz="1000"/>
          </a:p>
          <a:p>
            <a:r>
              <a:rPr kumimoji="1" lang="ja-JP" altLang="en-US" sz="1000"/>
              <a:t>それを所持している隊員にのみ効果を発揮する。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34539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○条件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681653"/>
            <a:ext cx="26212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発動のためには条件が必要なものもある。</a:t>
            </a:r>
            <a:endParaRPr kumimoji="1" lang="en-US" altLang="ja-JP" sz="1000">
              <a:latin typeface="+mn-ea"/>
            </a:endParaRPr>
          </a:p>
        </p:txBody>
      </p:sp>
      <p:graphicFrame>
        <p:nvGraphicFramePr>
          <p:cNvPr id="15" name="表 2">
            <a:extLst>
              <a:ext uri="{FF2B5EF4-FFF2-40B4-BE49-F238E27FC236}">
                <a16:creationId xmlns:a16="http://schemas.microsoft.com/office/drawing/2014/main" id="{33FBD569-6387-48A7-862C-CA37EE0920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829634"/>
              </p:ext>
            </p:extLst>
          </p:nvPr>
        </p:nvGraphicFramePr>
        <p:xfrm>
          <a:off x="814966" y="2007139"/>
          <a:ext cx="6325553" cy="15849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4770755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条件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：常時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：部隊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：怪獣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：キャラ状態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：怪獣状態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：経過時間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継続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：継続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：条件外の場合は効果がなくなる。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：部隊の残り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：怪獣の残り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HP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：キャラの状態異常の種類。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：怪獣の状態異常の種類。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：バトルの経過時間。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48646"/>
                  </a:ext>
                </a:extLst>
              </a:tr>
            </a:tbl>
          </a:graphicData>
        </a:graphic>
      </p:graphicFrame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8B50FB8E-9D62-4C4D-A433-DFEE7D9DBCB0}"/>
              </a:ext>
            </a:extLst>
          </p:cNvPr>
          <p:cNvSpPr txBox="1"/>
          <p:nvPr/>
        </p:nvSpPr>
        <p:spPr>
          <a:xfrm>
            <a:off x="699133" y="418253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○効果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F4E1CA9-FE78-4EE7-A8DD-5D638B2F8D5C}"/>
              </a:ext>
            </a:extLst>
          </p:cNvPr>
          <p:cNvSpPr txBox="1"/>
          <p:nvPr/>
        </p:nvSpPr>
        <p:spPr>
          <a:xfrm>
            <a:off x="814966" y="4461627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キャラパラメータを増減させる効果を持つ。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この効果は複数セットできるようにする。</a:t>
            </a:r>
            <a:endParaRPr kumimoji="1" lang="en-US" altLang="ja-JP" sz="1000">
              <a:latin typeface="+mn-ea"/>
            </a:endParaRPr>
          </a:p>
        </p:txBody>
      </p:sp>
      <p:graphicFrame>
        <p:nvGraphicFramePr>
          <p:cNvPr id="21" name="表 2">
            <a:extLst>
              <a:ext uri="{FF2B5EF4-FFF2-40B4-BE49-F238E27FC236}">
                <a16:creationId xmlns:a16="http://schemas.microsoft.com/office/drawing/2014/main" id="{4317637F-78CF-4A94-8722-3664D5BF62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145978"/>
              </p:ext>
            </p:extLst>
          </p:nvPr>
        </p:nvGraphicFramePr>
        <p:xfrm>
          <a:off x="814966" y="4907771"/>
          <a:ext cx="5225416" cy="975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41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小数点以下第一位までの正の値。不使用の場合は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33357"/>
                  </a:ext>
                </a:extLst>
              </a:tr>
            </a:tbl>
          </a:graphicData>
        </a:graphic>
      </p:graphicFrame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EB1519C-9A85-4CCD-81FE-9E2EDA4753AC}"/>
              </a:ext>
            </a:extLst>
          </p:cNvPr>
          <p:cNvSpPr txBox="1"/>
          <p:nvPr/>
        </p:nvSpPr>
        <p:spPr>
          <a:xfrm>
            <a:off x="760343" y="3638276"/>
            <a:ext cx="7260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>
                <a:latin typeface="+mn-ea"/>
              </a:rPr>
              <a:t>2</a:t>
            </a:r>
            <a:r>
              <a:rPr kumimoji="1" lang="ja-JP" altLang="en-US" sz="1000">
                <a:latin typeface="+mn-ea"/>
              </a:rPr>
              <a:t>の継続の「条件外の場合は効果がなくなる」というのは、</a:t>
            </a:r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例えば部隊</a:t>
            </a:r>
            <a:r>
              <a:rPr kumimoji="1" lang="en-US" altLang="ja-JP" sz="1000">
                <a:latin typeface="+mn-ea"/>
              </a:rPr>
              <a:t>HP</a:t>
            </a:r>
            <a:r>
              <a:rPr kumimoji="1" lang="ja-JP" altLang="en-US" sz="1000">
                <a:latin typeface="+mn-ea"/>
              </a:rPr>
              <a:t>が</a:t>
            </a:r>
            <a:r>
              <a:rPr kumimoji="1" lang="en-US" altLang="ja-JP" sz="1000">
                <a:latin typeface="+mn-ea"/>
              </a:rPr>
              <a:t>30</a:t>
            </a:r>
            <a:r>
              <a:rPr kumimoji="1" lang="ja-JP" altLang="en-US" sz="1000">
                <a:latin typeface="+mn-ea"/>
              </a:rPr>
              <a:t>％以下になったら発動という効果が、回復投で</a:t>
            </a:r>
            <a:r>
              <a:rPr kumimoji="1" lang="en-US" altLang="ja-JP" sz="1000">
                <a:latin typeface="+mn-ea"/>
              </a:rPr>
              <a:t>HP30</a:t>
            </a:r>
            <a:r>
              <a:rPr kumimoji="1" lang="ja-JP" altLang="en-US" sz="1000">
                <a:latin typeface="+mn-ea"/>
              </a:rPr>
              <a:t>％以上になったら効果は消えるということです。</a:t>
            </a:r>
            <a:endParaRPr kumimoji="1" lang="en-US" altLang="ja-JP" sz="1000">
              <a:latin typeface="+mn-ea"/>
            </a:endParaRPr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00630A36-0E92-4CFC-B1BA-1BDD2A4D6DC6}"/>
              </a:ext>
            </a:extLst>
          </p:cNvPr>
          <p:cNvSpPr/>
          <p:nvPr/>
        </p:nvSpPr>
        <p:spPr>
          <a:xfrm>
            <a:off x="6308520" y="4907771"/>
            <a:ext cx="2432807" cy="71571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これにより、</a:t>
            </a:r>
            <a:r>
              <a:rPr kumimoji="1" lang="en-US" altLang="ja-JP" sz="1000">
                <a:solidFill>
                  <a:schemeClr val="tx1"/>
                </a:solidFill>
              </a:rPr>
              <a:t>ATK</a:t>
            </a:r>
            <a:r>
              <a:rPr kumimoji="1" lang="ja-JP" altLang="en-US" sz="1000">
                <a:solidFill>
                  <a:schemeClr val="tx1"/>
                </a:solidFill>
              </a:rPr>
              <a:t>が大アップするが、</a:t>
            </a:r>
            <a:r>
              <a:rPr kumimoji="1" lang="en-US" altLang="ja-JP" sz="1000">
                <a:solidFill>
                  <a:schemeClr val="tx1"/>
                </a:solidFill>
              </a:rPr>
              <a:t>DEF</a:t>
            </a:r>
            <a:r>
              <a:rPr kumimoji="1" lang="ja-JP" altLang="en-US" sz="1000">
                <a:solidFill>
                  <a:schemeClr val="tx1"/>
                </a:solidFill>
              </a:rPr>
              <a:t>は下がるなどのものもつくれて幅は広がる想定。</a:t>
            </a:r>
          </a:p>
        </p:txBody>
      </p:sp>
    </p:spTree>
    <p:extLst>
      <p:ext uri="{BB962C8B-B14F-4D97-AF65-F5344CB8AC3E}">
        <p14:creationId xmlns:p14="http://schemas.microsoft.com/office/powerpoint/2010/main" val="670541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EAC0BA1-0B77-4B19-A9A4-872CA309DBB0}"/>
              </a:ext>
            </a:extLst>
          </p:cNvPr>
          <p:cNvSpPr txBox="1"/>
          <p:nvPr/>
        </p:nvSpPr>
        <p:spPr>
          <a:xfrm>
            <a:off x="415419" y="538799"/>
            <a:ext cx="2531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/>
              <a:t>●リーダー効果</a:t>
            </a:r>
            <a:r>
              <a:rPr kumimoji="1" lang="ja-JP" altLang="en-US" sz="1000" b="1">
                <a:solidFill>
                  <a:srgbClr val="FF0000"/>
                </a:solidFill>
              </a:rPr>
              <a:t>（</a:t>
            </a:r>
            <a:r>
              <a:rPr kumimoji="1" lang="en-US" altLang="ja-JP" sz="1000" b="1">
                <a:solidFill>
                  <a:srgbClr val="FF0000"/>
                </a:solidFill>
              </a:rPr>
              <a:t>20200206</a:t>
            </a:r>
            <a:r>
              <a:rPr kumimoji="1" lang="ja-JP" altLang="en-US" sz="1000" b="1">
                <a:solidFill>
                  <a:srgbClr val="FF0000"/>
                </a:solidFill>
              </a:rPr>
              <a:t>新規）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E052996-816F-4D57-BDBE-F005510F461F}"/>
              </a:ext>
            </a:extLst>
          </p:cNvPr>
          <p:cNvSpPr txBox="1"/>
          <p:nvPr/>
        </p:nvSpPr>
        <p:spPr>
          <a:xfrm>
            <a:off x="591845" y="846576"/>
            <a:ext cx="4806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リーダー効果はその効果を持つ</a:t>
            </a:r>
            <a:r>
              <a:rPr kumimoji="1" lang="en-US" altLang="ja-JP" sz="1000"/>
              <a:t>TR</a:t>
            </a:r>
            <a:r>
              <a:rPr kumimoji="1" lang="ja-JP" altLang="en-US" sz="1000"/>
              <a:t>カードがアクティブになっている状態のとき、</a:t>
            </a:r>
            <a:endParaRPr kumimoji="1" lang="en-US" altLang="ja-JP" sz="1000"/>
          </a:p>
          <a:p>
            <a:r>
              <a:rPr kumimoji="1" lang="ja-JP" altLang="en-US" sz="1000"/>
              <a:t>部隊全体に効果を発揮する。</a:t>
            </a:r>
            <a:endParaRPr kumimoji="1" lang="en-US" altLang="ja-JP" sz="1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79E697-9AE4-4213-A75C-7101CC78195E}"/>
              </a:ext>
            </a:extLst>
          </p:cNvPr>
          <p:cNvSpPr txBox="1"/>
          <p:nvPr/>
        </p:nvSpPr>
        <p:spPr>
          <a:xfrm>
            <a:off x="591845" y="134539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○概要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A6F6C6-5C59-4974-810C-64F35CEECF6D}"/>
              </a:ext>
            </a:extLst>
          </p:cNvPr>
          <p:cNvSpPr txBox="1"/>
          <p:nvPr/>
        </p:nvSpPr>
        <p:spPr>
          <a:xfrm>
            <a:off x="760343" y="1681653"/>
            <a:ext cx="37273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>
                <a:latin typeface="+mn-ea"/>
              </a:rPr>
              <a:t>大きな効果としては３つ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1</a:t>
            </a:r>
            <a:r>
              <a:rPr kumimoji="1" lang="ja-JP" altLang="en-US" sz="1000">
                <a:latin typeface="+mn-ea"/>
              </a:rPr>
              <a:t>．パラメータアップ系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2</a:t>
            </a:r>
            <a:r>
              <a:rPr kumimoji="1" lang="ja-JP" altLang="en-US" sz="1000">
                <a:latin typeface="+mn-ea"/>
              </a:rPr>
              <a:t>．無効化系</a:t>
            </a:r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3</a:t>
            </a:r>
            <a:r>
              <a:rPr kumimoji="1" lang="ja-JP" altLang="en-US" sz="1000">
                <a:latin typeface="+mn-ea"/>
              </a:rPr>
              <a:t>．怪獣に対するデバフ</a:t>
            </a:r>
            <a:endParaRPr kumimoji="1" lang="en-US" altLang="ja-JP" sz="1000">
              <a:latin typeface="+mn-ea"/>
            </a:endParaRPr>
          </a:p>
          <a:p>
            <a:endParaRPr kumimoji="1" lang="en-US" altLang="ja-JP" sz="1000">
              <a:latin typeface="+mn-ea"/>
            </a:endParaRPr>
          </a:p>
          <a:p>
            <a:r>
              <a:rPr kumimoji="1" lang="en-US" altLang="ja-JP" sz="1000">
                <a:latin typeface="+mn-ea"/>
              </a:rPr>
              <a:t>※1</a:t>
            </a:r>
            <a:r>
              <a:rPr kumimoji="1" lang="ja-JP" altLang="en-US" sz="1000">
                <a:latin typeface="+mn-ea"/>
              </a:rPr>
              <a:t>についてはバトル効果とほぼ同じなので内容は割愛する。</a:t>
            </a:r>
          </a:p>
          <a:p>
            <a:endParaRPr kumimoji="1" lang="en-US" altLang="ja-JP" sz="1000">
              <a:latin typeface="+mn-ea"/>
            </a:endParaRPr>
          </a:p>
          <a:p>
            <a:r>
              <a:rPr kumimoji="1" lang="ja-JP" altLang="en-US" sz="1000">
                <a:latin typeface="+mn-ea"/>
              </a:rPr>
              <a:t>なお、発動条件については前述バトル効果の条件と同じ。</a:t>
            </a:r>
            <a:endParaRPr kumimoji="1" lang="en-US" altLang="ja-JP" sz="1000" dirty="0">
              <a:latin typeface="+mn-ea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94CF1DC-6392-4DEB-AEC0-51DC4A0C9E95}"/>
              </a:ext>
            </a:extLst>
          </p:cNvPr>
          <p:cNvSpPr txBox="1"/>
          <p:nvPr/>
        </p:nvSpPr>
        <p:spPr>
          <a:xfrm>
            <a:off x="630860" y="3273778"/>
            <a:ext cx="1194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2</a:t>
            </a:r>
            <a:r>
              <a:rPr kumimoji="1" lang="ja-JP" altLang="en-US" sz="1200" b="1"/>
              <a:t>．無効化系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5C990ED-8F62-4DEB-9529-E1C4A2382713}"/>
              </a:ext>
            </a:extLst>
          </p:cNvPr>
          <p:cNvSpPr txBox="1"/>
          <p:nvPr/>
        </p:nvSpPr>
        <p:spPr>
          <a:xfrm>
            <a:off x="809958" y="3628594"/>
            <a:ext cx="57342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無効化系には３種類あり、追加</a:t>
            </a:r>
            <a:r>
              <a:rPr kumimoji="1" lang="en-US" altLang="ja-JP" sz="1000"/>
              <a:t>HP</a:t>
            </a:r>
            <a:r>
              <a:rPr kumimoji="1" lang="ja-JP" altLang="en-US" sz="1000"/>
              <a:t>系（いわゆるバリア）とダメージ減少系、効果回避系となる。</a:t>
            </a:r>
            <a:endParaRPr kumimoji="1" lang="en-US" altLang="ja-JP" sz="100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A6BB6702-AB69-4BB8-A8A7-1D5AC7B1DFC4}"/>
              </a:ext>
            </a:extLst>
          </p:cNvPr>
          <p:cNvSpPr txBox="1"/>
          <p:nvPr/>
        </p:nvSpPr>
        <p:spPr>
          <a:xfrm>
            <a:off x="799976" y="3924514"/>
            <a:ext cx="856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・追加</a:t>
            </a:r>
            <a:r>
              <a:rPr kumimoji="1" lang="en-US" altLang="ja-JP" sz="1000" b="1"/>
              <a:t>HP</a:t>
            </a:r>
            <a:r>
              <a:rPr kumimoji="1" lang="ja-JP" altLang="en-US" sz="1000" b="1"/>
              <a:t>系</a:t>
            </a:r>
            <a:endParaRPr kumimoji="1" lang="ja-JP" altLang="en-US" sz="700" b="1" dirty="0">
              <a:solidFill>
                <a:srgbClr val="FF0000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13C3BC41-67F0-47C3-A753-1DB81EF105A0}"/>
              </a:ext>
            </a:extLst>
          </p:cNvPr>
          <p:cNvSpPr txBox="1"/>
          <p:nvPr/>
        </p:nvSpPr>
        <p:spPr>
          <a:xfrm>
            <a:off x="915010" y="4184337"/>
            <a:ext cx="53142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優先的に減らしていく予備的な追加</a:t>
            </a:r>
            <a:r>
              <a:rPr kumimoji="1" lang="en-US" altLang="ja-JP" sz="1000"/>
              <a:t>HP</a:t>
            </a:r>
            <a:r>
              <a:rPr kumimoji="1" lang="ja-JP" altLang="en-US" sz="1000"/>
              <a:t>を付与し、</a:t>
            </a:r>
            <a:endParaRPr kumimoji="1" lang="en-US" altLang="ja-JP" sz="1000"/>
          </a:p>
          <a:p>
            <a:r>
              <a:rPr kumimoji="1" lang="ja-JP" altLang="en-US" sz="1000"/>
              <a:t>その対象からのダメージはそれを減らしていく。使い切るまで残り、時間の制限はない。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en-US" altLang="ja-JP" sz="1000"/>
              <a:t>-</a:t>
            </a:r>
            <a:r>
              <a:rPr kumimoji="1" lang="ja-JP" altLang="en-US" sz="1000"/>
              <a:t>追加</a:t>
            </a:r>
            <a:r>
              <a:rPr kumimoji="1" lang="en-US" altLang="ja-JP" sz="1000"/>
              <a:t>HP</a:t>
            </a:r>
            <a:r>
              <a:rPr kumimoji="1" lang="ja-JP" altLang="en-US" sz="1000"/>
              <a:t>は回復の対象にならない。</a:t>
            </a:r>
            <a:endParaRPr kumimoji="1" lang="en-US" altLang="ja-JP" sz="1000"/>
          </a:p>
          <a:p>
            <a:r>
              <a:rPr kumimoji="1" lang="en-US" altLang="ja-JP" sz="1000"/>
              <a:t>-</a:t>
            </a:r>
            <a:r>
              <a:rPr kumimoji="1" lang="ja-JP" altLang="en-US" sz="1000"/>
              <a:t>追加</a:t>
            </a:r>
            <a:r>
              <a:rPr kumimoji="1" lang="en-US" altLang="ja-JP" sz="1000"/>
              <a:t>HP</a:t>
            </a:r>
            <a:r>
              <a:rPr kumimoji="1" lang="ja-JP" altLang="en-US" sz="1000"/>
              <a:t>発動中は、新たな追加</a:t>
            </a:r>
            <a:r>
              <a:rPr kumimoji="1" lang="en-US" altLang="ja-JP" sz="1000"/>
              <a:t>HP</a:t>
            </a:r>
            <a:r>
              <a:rPr kumimoji="1" lang="ja-JP" altLang="en-US" sz="1000"/>
              <a:t>は乗らない。</a:t>
            </a:r>
            <a:endParaRPr kumimoji="1" lang="en-US" altLang="ja-JP" sz="1000"/>
          </a:p>
        </p:txBody>
      </p:sp>
      <p:graphicFrame>
        <p:nvGraphicFramePr>
          <p:cNvPr id="39" name="表 2">
            <a:extLst>
              <a:ext uri="{FF2B5EF4-FFF2-40B4-BE49-F238E27FC236}">
                <a16:creationId xmlns:a16="http://schemas.microsoft.com/office/drawing/2014/main" id="{572200F7-1242-4203-BE6B-D76CC9C748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0202026"/>
              </p:ext>
            </p:extLst>
          </p:nvPr>
        </p:nvGraphicFramePr>
        <p:xfrm>
          <a:off x="894825" y="5092559"/>
          <a:ext cx="5098416" cy="7315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対象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：全部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：武器種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：属性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追加</a:t>
                      </a:r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HP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直値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655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151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  <a:endParaRPr kumimoji="1" lang="ja-JP" altLang="en-US" sz="1400" b="1" dirty="0">
              <a:latin typeface="+mn-ea"/>
            </a:endParaRP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CONFIDENTIAL</a:t>
            </a:r>
            <a:endParaRPr kumimoji="1" lang="ja-JP" altLang="en-US" dirty="0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8</a:t>
            </a:fld>
            <a:endParaRPr kumimoji="1" lang="ja-JP" altLang="en-US"/>
          </a:p>
        </p:txBody>
      </p:sp>
      <p:graphicFrame>
        <p:nvGraphicFramePr>
          <p:cNvPr id="30" name="表 2">
            <a:extLst>
              <a:ext uri="{FF2B5EF4-FFF2-40B4-BE49-F238E27FC236}">
                <a16:creationId xmlns:a16="http://schemas.microsoft.com/office/drawing/2014/main" id="{A8F4BB08-C569-4299-BD83-AFA8C2854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260068"/>
              </p:ext>
            </p:extLst>
          </p:nvPr>
        </p:nvGraphicFramePr>
        <p:xfrm>
          <a:off x="894825" y="3354429"/>
          <a:ext cx="5098416" cy="12801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対象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０：全デバフ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デバフ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DEF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デバフ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デバフ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：全状態異状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：睡眠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：毒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：麻痺　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：全部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秒数（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だと永続）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538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キャンセル率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～</a:t>
                      </a:r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100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655351"/>
                  </a:ext>
                </a:extLst>
              </a:tr>
            </a:tbl>
          </a:graphicData>
        </a:graphic>
      </p:graphicFrame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4F88844-F087-4AC0-B00B-85FB65326DED}"/>
              </a:ext>
            </a:extLst>
          </p:cNvPr>
          <p:cNvSpPr txBox="1"/>
          <p:nvPr/>
        </p:nvSpPr>
        <p:spPr>
          <a:xfrm>
            <a:off x="799976" y="648535"/>
            <a:ext cx="1210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・ダメージ減少系</a:t>
            </a:r>
            <a:endParaRPr kumimoji="1" lang="ja-JP" altLang="en-US" sz="700" b="1" dirty="0">
              <a:solidFill>
                <a:srgbClr val="FF0000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52757CCF-A061-49B1-AD1B-50417F53DB9E}"/>
              </a:ext>
            </a:extLst>
          </p:cNvPr>
          <p:cNvSpPr txBox="1"/>
          <p:nvPr/>
        </p:nvSpPr>
        <p:spPr>
          <a:xfrm>
            <a:off x="915010" y="908358"/>
            <a:ext cx="3390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対象の攻撃からのダメージを一定割合で軽減する効果。</a:t>
            </a:r>
            <a:endParaRPr kumimoji="1" lang="en-US" altLang="ja-JP" sz="1000"/>
          </a:p>
          <a:p>
            <a:r>
              <a:rPr kumimoji="1" lang="ja-JP" altLang="en-US" sz="1000"/>
              <a:t>バリア系と異なり、効果時間を持つこともある。</a:t>
            </a:r>
            <a:endParaRPr kumimoji="1" lang="en-US" altLang="ja-JP" sz="1000"/>
          </a:p>
        </p:txBody>
      </p:sp>
      <p:graphicFrame>
        <p:nvGraphicFramePr>
          <p:cNvPr id="19" name="表 2">
            <a:extLst>
              <a:ext uri="{FF2B5EF4-FFF2-40B4-BE49-F238E27FC236}">
                <a16:creationId xmlns:a16="http://schemas.microsoft.com/office/drawing/2014/main" id="{969A1ABD-361C-4A15-8730-C955FE84A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61907"/>
              </p:ext>
            </p:extLst>
          </p:nvPr>
        </p:nvGraphicFramePr>
        <p:xfrm>
          <a:off x="894825" y="1436844"/>
          <a:ext cx="5098416" cy="975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114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dirty="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対象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：全部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：武器種　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：属性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効果時間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秒数（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だと永続）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9365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減少割合</a:t>
                      </a:r>
                      <a:endParaRPr kumimoji="1" lang="ja-JP" altLang="en-US" sz="1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～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100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％</a:t>
                      </a:r>
                      <a:endParaRPr kumimoji="1" lang="en-US" altLang="ja-JP" sz="1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655351"/>
                  </a:ext>
                </a:extLst>
              </a:tr>
            </a:tbl>
          </a:graphicData>
        </a:graphic>
      </p:graphicFrame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4D4C1A5-EEF5-4C27-81B6-C8CF2603315F}"/>
              </a:ext>
            </a:extLst>
          </p:cNvPr>
          <p:cNvSpPr txBox="1"/>
          <p:nvPr/>
        </p:nvSpPr>
        <p:spPr>
          <a:xfrm>
            <a:off x="799976" y="2588066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 b="1"/>
              <a:t>・効果回避系</a:t>
            </a:r>
            <a:endParaRPr kumimoji="1" lang="ja-JP" altLang="en-US" sz="700" b="1" dirty="0">
              <a:solidFill>
                <a:srgbClr val="FF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A4C376A-56BB-4B11-B95E-4B4DA24CBCA0}"/>
              </a:ext>
            </a:extLst>
          </p:cNvPr>
          <p:cNvSpPr txBox="1"/>
          <p:nvPr/>
        </p:nvSpPr>
        <p:spPr>
          <a:xfrm>
            <a:off x="915010" y="2847889"/>
            <a:ext cx="41601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新たに発生した効果に対し、一定確率で発動をキャンセルする効果。</a:t>
            </a:r>
            <a:endParaRPr kumimoji="1" lang="en-US" altLang="ja-JP" sz="1000" dirty="0"/>
          </a:p>
          <a:p>
            <a:r>
              <a:rPr kumimoji="1" lang="ja-JP" altLang="en-US" sz="1000"/>
              <a:t>効果時間を持つ。</a:t>
            </a:r>
            <a:endParaRPr kumimoji="1" lang="en-US" altLang="ja-JP" sz="1000" dirty="0"/>
          </a:p>
        </p:txBody>
      </p:sp>
    </p:spTree>
    <p:extLst>
      <p:ext uri="{BB962C8B-B14F-4D97-AF65-F5344CB8AC3E}">
        <p14:creationId xmlns:p14="http://schemas.microsoft.com/office/powerpoint/2010/main" val="562300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346EBB32-73BD-4A9D-95CD-6440B2FFEA54}"/>
              </a:ext>
            </a:extLst>
          </p:cNvPr>
          <p:cNvSpPr txBox="1"/>
          <p:nvPr/>
        </p:nvSpPr>
        <p:spPr>
          <a:xfrm>
            <a:off x="17674" y="108237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latin typeface="+mn-ea"/>
              </a:rPr>
              <a:t>■効果仕様</a:t>
            </a:r>
          </a:p>
        </p:txBody>
      </p:sp>
      <p:sp>
        <p:nvSpPr>
          <p:cNvPr id="69" name="フッター プレースホルダー 68">
            <a:extLst>
              <a:ext uri="{FF2B5EF4-FFF2-40B4-BE49-F238E27FC236}">
                <a16:creationId xmlns:a16="http://schemas.microsoft.com/office/drawing/2014/main" id="{7C740A08-2F6C-4373-BC05-409A9141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CONFIDENTIAL</a:t>
            </a:r>
            <a:endParaRPr kumimoji="1" lang="ja-JP" altLang="en-US"/>
          </a:p>
        </p:txBody>
      </p:sp>
      <p:sp>
        <p:nvSpPr>
          <p:cNvPr id="70" name="スライド番号プレースホルダー 69">
            <a:extLst>
              <a:ext uri="{FF2B5EF4-FFF2-40B4-BE49-F238E27FC236}">
                <a16:creationId xmlns:a16="http://schemas.microsoft.com/office/drawing/2014/main" id="{4977799A-134E-490C-8B05-5969A93B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1B427-6BB8-45E6-A1F2-9E04AE67DC91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94CF1DC-6392-4DEB-AEC0-51DC4A0C9E95}"/>
              </a:ext>
            </a:extLst>
          </p:cNvPr>
          <p:cNvSpPr txBox="1"/>
          <p:nvPr/>
        </p:nvSpPr>
        <p:spPr>
          <a:xfrm>
            <a:off x="630860" y="538799"/>
            <a:ext cx="1040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b="1"/>
              <a:t>○</a:t>
            </a:r>
            <a:r>
              <a:rPr kumimoji="1" lang="en-US" altLang="ja-JP" sz="1200" b="1"/>
              <a:t>3</a:t>
            </a:r>
            <a:r>
              <a:rPr kumimoji="1" lang="ja-JP" altLang="en-US" sz="1200" b="1"/>
              <a:t>．デバフ</a:t>
            </a:r>
            <a:endParaRPr kumimoji="1" lang="ja-JP" altLang="en-US" sz="1000" b="1">
              <a:solidFill>
                <a:srgbClr val="FF0000"/>
              </a:solidFill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5C990ED-8F62-4DEB-9529-E1C4A2382713}"/>
              </a:ext>
            </a:extLst>
          </p:cNvPr>
          <p:cNvSpPr txBox="1"/>
          <p:nvPr/>
        </p:nvSpPr>
        <p:spPr>
          <a:xfrm>
            <a:off x="809958" y="893615"/>
            <a:ext cx="29482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00"/>
              <a:t>怪獣に対してのデバフを与えます。</a:t>
            </a:r>
            <a:endParaRPr kumimoji="1" lang="en-US" altLang="ja-JP" sz="1000"/>
          </a:p>
          <a:p>
            <a:r>
              <a:rPr kumimoji="1" lang="ja-JP" altLang="en-US" sz="1000"/>
              <a:t>これも条件については前と同様です。</a:t>
            </a:r>
            <a:endParaRPr kumimoji="1" lang="en-US" altLang="ja-JP" sz="1000"/>
          </a:p>
          <a:p>
            <a:endParaRPr kumimoji="1" lang="en-US" altLang="ja-JP" sz="1000"/>
          </a:p>
          <a:p>
            <a:r>
              <a:rPr kumimoji="1" lang="ja-JP" altLang="en-US" sz="1000"/>
              <a:t>デバフの設定値は基本亭には</a:t>
            </a:r>
            <a:r>
              <a:rPr kumimoji="1" lang="en-US" altLang="ja-JP" sz="1000"/>
              <a:t>1</a:t>
            </a:r>
            <a:r>
              <a:rPr kumimoji="1" lang="ja-JP" altLang="en-US" sz="1000"/>
              <a:t>未満となる想定。</a:t>
            </a:r>
            <a:endParaRPr kumimoji="1" lang="en-US" altLang="ja-JP" sz="1000"/>
          </a:p>
        </p:txBody>
      </p:sp>
      <p:graphicFrame>
        <p:nvGraphicFramePr>
          <p:cNvPr id="16" name="表 2">
            <a:extLst>
              <a:ext uri="{FF2B5EF4-FFF2-40B4-BE49-F238E27FC236}">
                <a16:creationId xmlns:a16="http://schemas.microsoft.com/office/drawing/2014/main" id="{9068B39E-D1C1-4AE8-8CAE-4D7F0604B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39281"/>
              </p:ext>
            </p:extLst>
          </p:nvPr>
        </p:nvGraphicFramePr>
        <p:xfrm>
          <a:off x="915010" y="1710449"/>
          <a:ext cx="5225416" cy="15849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3707645994"/>
                    </a:ext>
                  </a:extLst>
                </a:gridCol>
                <a:gridCol w="1241743">
                  <a:extLst>
                    <a:ext uri="{9D8B030D-6E8A-4147-A177-3AD203B41FA5}">
                      <a16:colId xmlns:a16="http://schemas.microsoft.com/office/drawing/2014/main" val="3377769362"/>
                    </a:ext>
                  </a:extLst>
                </a:gridCol>
                <a:gridCol w="3543618">
                  <a:extLst>
                    <a:ext uri="{9D8B030D-6E8A-4147-A177-3AD203B41FA5}">
                      <a16:colId xmlns:a16="http://schemas.microsoft.com/office/drawing/2014/main" val="22645379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No.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項目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説明／パラメータ内容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204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ATK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がないので、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怪獣の攻撃にたいする攻撃力に掛かる値となる。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05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DEF</a:t>
                      </a:r>
                      <a:r>
                        <a:rPr kumimoji="1" lang="ja-JP" altLang="en-US" sz="1000" b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変化値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怪獣には</a:t>
                      </a: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DEF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がないので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怪獣の全部位に防御係数を減らす。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241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sz="100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kumimoji="1" lang="ja-JP" altLang="en-US" sz="100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SPD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変化値</a:t>
                      </a:r>
                      <a:endParaRPr kumimoji="1" lang="ja-JP" altLang="en-US" sz="1000" b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怪獣のクールタイムに対してかかる。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クールタイムは多い方が弱くなるため計算としては</a:t>
                      </a:r>
                      <a:endParaRPr kumimoji="1" lang="en-US" altLang="ja-JP" sz="100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>
                          <a:solidFill>
                            <a:schemeClr val="bg1"/>
                          </a:solidFill>
                        </a:rPr>
                        <a:t>1/</a:t>
                      </a:r>
                      <a:r>
                        <a:rPr kumimoji="1" lang="ja-JP" altLang="en-US" sz="1000">
                          <a:solidFill>
                            <a:schemeClr val="bg1"/>
                          </a:solidFill>
                        </a:rPr>
                        <a:t>設定値をかけるようになる。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33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639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初期文字メイリオ1.potx" id="{4CC45B49-B3D3-4080-927A-D6BA33902AE7}" vid="{8A81B9CE-A1AC-4B19-889B-2A875DBDC643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4C474B7ECFB4DA4491C2F2903EDCE387" ma:contentTypeVersion="2" ma:contentTypeDescription="新しいドキュメントを作成します。" ma:contentTypeScope="" ma:versionID="1a6ed75f45edef1d1f1b8f5cdbfc0bf9">
  <xsd:schema xmlns:xsd="http://www.w3.org/2001/XMLSchema" xmlns:xs="http://www.w3.org/2001/XMLSchema" xmlns:p="http://schemas.microsoft.com/office/2006/metadata/properties" xmlns:ns2="0296febf-2773-4faf-ae76-6dee2362d0db" targetNamespace="http://schemas.microsoft.com/office/2006/metadata/properties" ma:root="true" ma:fieldsID="13ccaadd41bf1eaf321fa8ccc77f4491" ns2:_="">
    <xsd:import namespace="0296febf-2773-4faf-ae76-6dee2362d0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96febf-2773-4faf-ae76-6dee2362d0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6B3AAA-9FDF-494F-BCE9-938ACDEA9354}">
  <ds:schemaRefs>
    <ds:schemaRef ds:uri="0296febf-2773-4faf-ae76-6dee2362d0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2DE5BC1-B13E-43E4-BC50-CA58328BCA94}">
  <ds:schemaRefs>
    <ds:schemaRef ds:uri="http://schemas.microsoft.com/office/2006/metadata/properties"/>
    <ds:schemaRef ds:uri="http://purl.org/dc/elements/1.1/"/>
    <ds:schemaRef ds:uri="http://schemas.microsoft.com/office/2006/documentManagement/types"/>
    <ds:schemaRef ds:uri="0296febf-2773-4faf-ae76-6dee2362d0db"/>
    <ds:schemaRef ds:uri="http://schemas.openxmlformats.org/package/2006/metadata/core-properties"/>
    <ds:schemaRef ds:uri="http://purl.org/dc/dcmitype/"/>
    <ds:schemaRef ds:uri="http://purl.org/dc/terms/"/>
    <ds:schemaRef ds:uri="http://www.w3.org/XML/1998/namespa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C21E5D4-48FB-47F1-820F-84DA64CF86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初期文字メイリオ1</Template>
  <TotalTime>0</TotalTime>
  <Words>3733</Words>
  <Application>Microsoft Macintosh PowerPoint</Application>
  <PresentationFormat>画面に合わせる (4:3)</PresentationFormat>
  <Paragraphs>550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3" baseType="lpstr">
      <vt:lpstr>Century Gothic</vt:lpstr>
      <vt:lpstr>Bahnschrift Condensed</vt:lpstr>
      <vt:lpstr>メイリオ</vt:lpstr>
      <vt:lpstr>Arial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真吾 宮田</dc:creator>
  <cp:lastModifiedBy>宮田 真吾</cp:lastModifiedBy>
  <cp:revision>1</cp:revision>
  <dcterms:created xsi:type="dcterms:W3CDTF">2019-06-27T02:30:15Z</dcterms:created>
  <dcterms:modified xsi:type="dcterms:W3CDTF">2020-02-06T06:41:10Z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0x0101004C474B7ECFB4DA4491C2F2903EDCE387</vt:lpwstr>
  </property>
</Properties>
</file>